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jpg>
</file>

<file path=ppt/media/image2.pn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502a42242e_0_8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502a42242e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502a42242e_1_3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502a42242e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5030cd9fa1_0_5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5030cd9fa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5030cd9fa1_2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030cd9fa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5030342f3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5030342f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502a42242e_0_9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502a42242e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Currently, self-driving has been a really interesting topic and object detection and classification play a fundamental role in it. The reason we chose this topic </a:t>
            </a:r>
            <a:r>
              <a:rPr lang="en"/>
              <a:t>at first </a:t>
            </a:r>
            <a:r>
              <a:rPr lang="en"/>
              <a:t>is we want to start with the basic car classification and also came up with some potential applications, e.g., detect the car type around your car in a car accident, or electronic toll to scan car type, or to check whether the plate registration information is consistent with the real car type. In order to achieve these application, we need a very accurate and fast car classification method. So there are 2 problems we want to solve in this project is: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502a42242e_0_9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502a42242e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t>Stanford car dataset. Around 16k. Make, model, year. Part of the dataset.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02a42242e_1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02a42242e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502a42242e_1_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502a42242e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using resnet?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5030cd9f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5030cd9f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Siamese train result will be updated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502a42242e_1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02a42242e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hyperlink" Target="https://tfhub.dev/google/imagenet/inception_v3/classification/1" TargetMode="External"/><Relationship Id="rId5" Type="http://schemas.openxmlformats.org/officeDocument/2006/relationships/hyperlink" Target="https://tfhub.dev/google/imagenet/mobilenet_v2_100_224/classification/2" TargetMode="External"/><Relationship Id="rId6" Type="http://schemas.openxmlformats.org/officeDocument/2006/relationships/hyperlink" Target="https://tfhub.dev/google/imagenet/resnet_v2_152/classification/1"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5.jpg"/><Relationship Id="rId5" Type="http://schemas.openxmlformats.org/officeDocument/2006/relationships/image" Target="../media/image11.jpg"/><Relationship Id="rId6" Type="http://schemas.openxmlformats.org/officeDocument/2006/relationships/image" Target="../media/image6.jpg"/><Relationship Id="rId7" Type="http://schemas.openxmlformats.org/officeDocument/2006/relationships/image" Target="../media/image8.jpg"/><Relationship Id="rId8"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hyperlink" Target="https://medium.com/swlh/car-detection-recognition-using-dnn-networks-3ac7603d2e9b"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2492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800">
                <a:solidFill>
                  <a:srgbClr val="000000"/>
                </a:solidFill>
                <a:latin typeface="Lato"/>
                <a:ea typeface="Lato"/>
                <a:cs typeface="Lato"/>
                <a:sym typeface="Lato"/>
              </a:rPr>
              <a:t>Car Classification</a:t>
            </a:r>
            <a:endParaRPr sz="2800">
              <a:solidFill>
                <a:srgbClr val="000000"/>
              </a:solidFill>
              <a:latin typeface="Lato"/>
              <a:ea typeface="Lato"/>
              <a:cs typeface="Lato"/>
              <a:sym typeface="Lato"/>
            </a:endParaRPr>
          </a:p>
          <a:p>
            <a:pPr indent="0" lvl="0" marL="0" rtl="0" algn="ctr">
              <a:lnSpc>
                <a:spcPct val="150000"/>
              </a:lnSpc>
              <a:spcBef>
                <a:spcPts val="0"/>
              </a:spcBef>
              <a:spcAft>
                <a:spcPts val="0"/>
              </a:spcAft>
              <a:buClr>
                <a:srgbClr val="000000"/>
              </a:buClr>
              <a:buSzPts val="1100"/>
              <a:buFont typeface="Arial"/>
              <a:buNone/>
            </a:pPr>
            <a:r>
              <a:rPr lang="en" sz="2800">
                <a:solidFill>
                  <a:srgbClr val="000000"/>
                </a:solidFill>
                <a:latin typeface="Lato"/>
                <a:ea typeface="Lato"/>
                <a:cs typeface="Lato"/>
                <a:sym typeface="Lato"/>
              </a:rPr>
              <a:t> using Transfer Learning and Siamese Network</a:t>
            </a:r>
            <a:endParaRPr sz="3200">
              <a:solidFill>
                <a:srgbClr val="000000"/>
              </a:solidFill>
              <a:latin typeface="Arial"/>
              <a:ea typeface="Arial"/>
              <a:cs typeface="Arial"/>
              <a:sym typeface="Arial"/>
            </a:endParaRPr>
          </a:p>
          <a:p>
            <a:pPr indent="0" lvl="0" marL="0" rtl="0" algn="l">
              <a:spcBef>
                <a:spcPts val="0"/>
              </a:spcBef>
              <a:spcAft>
                <a:spcPts val="0"/>
              </a:spcAft>
              <a:buNone/>
            </a:pPr>
            <a:r>
              <a:t/>
            </a:r>
            <a:endParaRPr>
              <a:latin typeface="Lato"/>
              <a:ea typeface="Lato"/>
              <a:cs typeface="Lato"/>
              <a:sym typeface="Lato"/>
            </a:endParaRPr>
          </a:p>
        </p:txBody>
      </p:sp>
      <p:sp>
        <p:nvSpPr>
          <p:cNvPr id="87" name="Google Shape;87;p13"/>
          <p:cNvSpPr txBox="1"/>
          <p:nvPr>
            <p:ph idx="1" type="subTitle"/>
          </p:nvPr>
        </p:nvSpPr>
        <p:spPr>
          <a:xfrm>
            <a:off x="785375" y="3470750"/>
            <a:ext cx="7688100" cy="989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800">
                <a:solidFill>
                  <a:srgbClr val="000000"/>
                </a:solidFill>
              </a:rPr>
              <a:t>Youbin Mo,  Xiaoyin Yang, Xiangyi Dong,  Xiaochen Liu</a:t>
            </a:r>
            <a:endParaRPr sz="1800">
              <a:solidFill>
                <a:srgbClr val="000000"/>
              </a:solidFill>
            </a:endParaRPr>
          </a:p>
          <a:p>
            <a:pPr indent="0" lvl="0" marL="0" rtl="0" algn="l">
              <a:spcBef>
                <a:spcPts val="0"/>
              </a:spcBef>
              <a:spcAft>
                <a:spcPts val="0"/>
              </a:spcAft>
              <a:buNone/>
            </a:pPr>
            <a:r>
              <a:t/>
            </a:r>
            <a:endParaRPr sz="1800"/>
          </a:p>
        </p:txBody>
      </p:sp>
      <p:pic>
        <p:nvPicPr>
          <p:cNvPr id="88" name="Google Shape;88;p13"/>
          <p:cNvPicPr preferRelativeResize="0"/>
          <p:nvPr/>
        </p:nvPicPr>
        <p:blipFill>
          <a:blip r:embed="rId3">
            <a:alphaModFix/>
          </a:blip>
          <a:stretch>
            <a:fillRect/>
          </a:stretch>
        </p:blipFill>
        <p:spPr>
          <a:xfrm>
            <a:off x="76200" y="11725"/>
            <a:ext cx="1856701" cy="5802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pic>
        <p:nvPicPr>
          <p:cNvPr id="195" name="Google Shape;195;p22"/>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196" name="Google Shape;196;p22"/>
          <p:cNvSpPr txBox="1"/>
          <p:nvPr>
            <p:ph type="title"/>
          </p:nvPr>
        </p:nvSpPr>
        <p:spPr>
          <a:xfrm>
            <a:off x="727800" y="5919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Experiments</a:t>
            </a:r>
            <a:endParaRPr sz="2400"/>
          </a:p>
        </p:txBody>
      </p:sp>
      <p:sp>
        <p:nvSpPr>
          <p:cNvPr id="197" name="Google Shape;197;p22"/>
          <p:cNvSpPr txBox="1"/>
          <p:nvPr/>
        </p:nvSpPr>
        <p:spPr>
          <a:xfrm>
            <a:off x="678900" y="1466150"/>
            <a:ext cx="7786200" cy="1340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Pre-trained model: using tensorflow hub module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Inception V3: </a:t>
            </a:r>
            <a:r>
              <a:rPr lang="en" u="sng">
                <a:solidFill>
                  <a:schemeClr val="hlink"/>
                </a:solidFill>
                <a:latin typeface="Lato"/>
                <a:ea typeface="Lato"/>
                <a:cs typeface="Lato"/>
                <a:sym typeface="Lato"/>
                <a:hlinkClick r:id="rId4"/>
              </a:rPr>
              <a:t>https://tfhub.dev/google/imagenet/inception_v3/classification/1</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MobileNet V2: </a:t>
            </a:r>
            <a:r>
              <a:rPr lang="en" u="sng">
                <a:solidFill>
                  <a:schemeClr val="hlink"/>
                </a:solidFill>
                <a:latin typeface="Lato"/>
                <a:ea typeface="Lato"/>
                <a:cs typeface="Lato"/>
                <a:sym typeface="Lato"/>
                <a:hlinkClick r:id="rId5"/>
              </a:rPr>
              <a:t>https://tfhub.dev/google/imagenet/mobilenet_v2_100_224/classification/2</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ResNet 152: </a:t>
            </a:r>
            <a:r>
              <a:rPr lang="en" u="sng">
                <a:solidFill>
                  <a:schemeClr val="hlink"/>
                </a:solidFill>
                <a:latin typeface="Lato"/>
                <a:ea typeface="Lato"/>
                <a:cs typeface="Lato"/>
                <a:sym typeface="Lato"/>
                <a:hlinkClick r:id="rId6"/>
              </a:rPr>
              <a:t>https://tfhub.dev/google/imagenet/resnet_v2_152/classification/1</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Customized CNN </a:t>
            </a:r>
            <a:endParaRPr>
              <a:latin typeface="Lato"/>
              <a:ea typeface="Lato"/>
              <a:cs typeface="Lato"/>
              <a:sym typeface="Lato"/>
            </a:endParaRPr>
          </a:p>
        </p:txBody>
      </p:sp>
      <p:sp>
        <p:nvSpPr>
          <p:cNvPr id="198" name="Google Shape;198;p22"/>
          <p:cNvSpPr txBox="1"/>
          <p:nvPr/>
        </p:nvSpPr>
        <p:spPr>
          <a:xfrm>
            <a:off x="678900" y="2850100"/>
            <a:ext cx="6870300" cy="2013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Car Image dataset is downloaded from Stanford database.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Pre-processing: Cropped the car from each images, and used 11 color filters to outline the contour of car.</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Training: Trained the model with pre-processed images for 4000 steps.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Hardware:  CPU Intel-i7 6700K@4.00MHz and GPU NVIDIA GeForce GTX 1080</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Train_batch_size = 10</a:t>
            </a:r>
            <a:endParaRPr>
              <a:latin typeface="Lato"/>
              <a:ea typeface="Lato"/>
              <a:cs typeface="Lato"/>
              <a:sym typeface="Lato"/>
            </a:endParaRPr>
          </a:p>
          <a:p>
            <a:pPr indent="457200" lvl="0" marL="0" rtl="0" algn="l">
              <a:spcBef>
                <a:spcPts val="0"/>
              </a:spcBef>
              <a:spcAft>
                <a:spcPts val="0"/>
              </a:spcAft>
              <a:buNone/>
            </a:pPr>
            <a:r>
              <a:rPr lang="en">
                <a:latin typeface="Lato"/>
                <a:ea typeface="Lato"/>
                <a:cs typeface="Lato"/>
                <a:sym typeface="Lato"/>
              </a:rPr>
              <a:t>Validation_percentage  = 10%</a:t>
            </a:r>
            <a:endParaRPr>
              <a:latin typeface="Lato"/>
              <a:ea typeface="Lato"/>
              <a:cs typeface="Lato"/>
              <a:sym typeface="Lato"/>
            </a:endParaRPr>
          </a:p>
          <a:p>
            <a:pPr indent="457200" lvl="0" marL="0" rtl="0" algn="l">
              <a:spcBef>
                <a:spcPts val="0"/>
              </a:spcBef>
              <a:spcAft>
                <a:spcPts val="0"/>
              </a:spcAft>
              <a:buNone/>
            </a:pPr>
            <a:r>
              <a:rPr lang="en">
                <a:latin typeface="Lato"/>
                <a:ea typeface="Lato"/>
                <a:cs typeface="Lato"/>
                <a:sym typeface="Lato"/>
              </a:rPr>
              <a:t>Learning_rate = 0.01</a:t>
            </a:r>
            <a:endParaRPr>
              <a:latin typeface="Lato"/>
              <a:ea typeface="Lato"/>
              <a:cs typeface="Lato"/>
              <a:sym typeface="Lato"/>
            </a:endParaRPr>
          </a:p>
          <a:p>
            <a:pPr indent="0" lvl="0" marL="0" rtl="0" algn="l">
              <a:spcBef>
                <a:spcPts val="0"/>
              </a:spcBef>
              <a:spcAft>
                <a:spcPts val="0"/>
              </a:spcAft>
              <a:buNone/>
            </a:pPr>
            <a:r>
              <a:t/>
            </a:r>
            <a:endParaRPr>
              <a:solidFill>
                <a:srgbClr val="FF0000"/>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pic>
        <p:nvPicPr>
          <p:cNvPr id="203" name="Google Shape;203;p23"/>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204" name="Google Shape;204;p23"/>
          <p:cNvSpPr txBox="1"/>
          <p:nvPr>
            <p:ph type="title"/>
          </p:nvPr>
        </p:nvSpPr>
        <p:spPr>
          <a:xfrm>
            <a:off x="727800" y="5919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sz="2400"/>
          </a:p>
        </p:txBody>
      </p:sp>
      <p:sp>
        <p:nvSpPr>
          <p:cNvPr id="205" name="Google Shape;205;p23"/>
          <p:cNvSpPr txBox="1"/>
          <p:nvPr/>
        </p:nvSpPr>
        <p:spPr>
          <a:xfrm>
            <a:off x="390325" y="1334950"/>
            <a:ext cx="2674500" cy="527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AutoNum type="arabicPeriod"/>
            </a:pPr>
            <a:r>
              <a:rPr lang="en">
                <a:latin typeface="Lato"/>
                <a:ea typeface="Lato"/>
                <a:cs typeface="Lato"/>
                <a:sym typeface="Lato"/>
              </a:rPr>
              <a:t>Use raw dataset with 3 networks</a:t>
            </a:r>
            <a:endParaRPr>
              <a:latin typeface="Lato"/>
              <a:ea typeface="Lato"/>
              <a:cs typeface="Lato"/>
              <a:sym typeface="Lato"/>
            </a:endParaRPr>
          </a:p>
        </p:txBody>
      </p:sp>
      <p:sp>
        <p:nvSpPr>
          <p:cNvPr id="206" name="Google Shape;206;p23"/>
          <p:cNvSpPr txBox="1"/>
          <p:nvPr/>
        </p:nvSpPr>
        <p:spPr>
          <a:xfrm>
            <a:off x="722450" y="1955325"/>
            <a:ext cx="2453100" cy="11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 ResNet has the highest accuracy: ~70%</a:t>
            </a:r>
            <a:endParaRPr>
              <a:latin typeface="Lato"/>
              <a:ea typeface="Lato"/>
              <a:cs typeface="Lato"/>
              <a:sym typeface="Lato"/>
            </a:endParaRPr>
          </a:p>
        </p:txBody>
      </p:sp>
      <p:pic>
        <p:nvPicPr>
          <p:cNvPr id="207" name="Google Shape;207;p23"/>
          <p:cNvPicPr preferRelativeResize="0"/>
          <p:nvPr/>
        </p:nvPicPr>
        <p:blipFill rotWithShape="1">
          <a:blip r:embed="rId4">
            <a:alphaModFix/>
          </a:blip>
          <a:srcRect b="738" l="1293" r="5003" t="729"/>
          <a:stretch/>
        </p:blipFill>
        <p:spPr>
          <a:xfrm>
            <a:off x="2903500" y="558037"/>
            <a:ext cx="5850195" cy="455155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pic>
        <p:nvPicPr>
          <p:cNvPr id="212" name="Google Shape;212;p24"/>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213" name="Google Shape;213;p24"/>
          <p:cNvSpPr txBox="1"/>
          <p:nvPr>
            <p:ph type="title"/>
          </p:nvPr>
        </p:nvSpPr>
        <p:spPr>
          <a:xfrm>
            <a:off x="727800" y="5919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Pre-process</a:t>
            </a:r>
            <a:endParaRPr sz="2400"/>
          </a:p>
        </p:txBody>
      </p:sp>
      <p:pic>
        <p:nvPicPr>
          <p:cNvPr id="214" name="Google Shape;214;p24"/>
          <p:cNvPicPr preferRelativeResize="0"/>
          <p:nvPr/>
        </p:nvPicPr>
        <p:blipFill>
          <a:blip r:embed="rId4">
            <a:alphaModFix/>
          </a:blip>
          <a:stretch>
            <a:fillRect/>
          </a:stretch>
        </p:blipFill>
        <p:spPr>
          <a:xfrm>
            <a:off x="3554701" y="1328500"/>
            <a:ext cx="2578525" cy="1792775"/>
          </a:xfrm>
          <a:prstGeom prst="rect">
            <a:avLst/>
          </a:prstGeom>
          <a:noFill/>
          <a:ln>
            <a:noFill/>
          </a:ln>
        </p:spPr>
      </p:pic>
      <p:pic>
        <p:nvPicPr>
          <p:cNvPr id="215" name="Google Shape;215;p24"/>
          <p:cNvPicPr preferRelativeResize="0"/>
          <p:nvPr/>
        </p:nvPicPr>
        <p:blipFill>
          <a:blip r:embed="rId5">
            <a:alphaModFix/>
          </a:blip>
          <a:stretch>
            <a:fillRect/>
          </a:stretch>
        </p:blipFill>
        <p:spPr>
          <a:xfrm>
            <a:off x="595650" y="1345098"/>
            <a:ext cx="2868398" cy="1792776"/>
          </a:xfrm>
          <a:prstGeom prst="rect">
            <a:avLst/>
          </a:prstGeom>
          <a:noFill/>
          <a:ln>
            <a:noFill/>
          </a:ln>
        </p:spPr>
      </p:pic>
      <p:pic>
        <p:nvPicPr>
          <p:cNvPr id="216" name="Google Shape;216;p24"/>
          <p:cNvPicPr preferRelativeResize="0"/>
          <p:nvPr/>
        </p:nvPicPr>
        <p:blipFill>
          <a:blip r:embed="rId6">
            <a:alphaModFix/>
          </a:blip>
          <a:stretch>
            <a:fillRect/>
          </a:stretch>
        </p:blipFill>
        <p:spPr>
          <a:xfrm>
            <a:off x="6209425" y="1343475"/>
            <a:ext cx="2364650" cy="1792775"/>
          </a:xfrm>
          <a:prstGeom prst="rect">
            <a:avLst/>
          </a:prstGeom>
          <a:noFill/>
          <a:ln>
            <a:noFill/>
          </a:ln>
        </p:spPr>
      </p:pic>
      <p:pic>
        <p:nvPicPr>
          <p:cNvPr id="217" name="Google Shape;217;p24"/>
          <p:cNvPicPr preferRelativeResize="0"/>
          <p:nvPr/>
        </p:nvPicPr>
        <p:blipFill>
          <a:blip r:embed="rId7">
            <a:alphaModFix/>
          </a:blip>
          <a:stretch>
            <a:fillRect/>
          </a:stretch>
        </p:blipFill>
        <p:spPr>
          <a:xfrm>
            <a:off x="3554700" y="3279625"/>
            <a:ext cx="2578525" cy="1792775"/>
          </a:xfrm>
          <a:prstGeom prst="rect">
            <a:avLst/>
          </a:prstGeom>
          <a:noFill/>
          <a:ln>
            <a:noFill/>
          </a:ln>
        </p:spPr>
      </p:pic>
      <p:pic>
        <p:nvPicPr>
          <p:cNvPr id="218" name="Google Shape;218;p24"/>
          <p:cNvPicPr preferRelativeResize="0"/>
          <p:nvPr/>
        </p:nvPicPr>
        <p:blipFill>
          <a:blip r:embed="rId8">
            <a:alphaModFix/>
          </a:blip>
          <a:stretch>
            <a:fillRect/>
          </a:stretch>
        </p:blipFill>
        <p:spPr>
          <a:xfrm>
            <a:off x="6211050" y="3279625"/>
            <a:ext cx="2364650" cy="1792775"/>
          </a:xfrm>
          <a:prstGeom prst="rect">
            <a:avLst/>
          </a:prstGeom>
          <a:noFill/>
          <a:ln>
            <a:noFill/>
          </a:ln>
        </p:spPr>
      </p:pic>
      <p:sp>
        <p:nvSpPr>
          <p:cNvPr id="219" name="Google Shape;219;p24"/>
          <p:cNvSpPr txBox="1"/>
          <p:nvPr/>
        </p:nvSpPr>
        <p:spPr>
          <a:xfrm>
            <a:off x="3172475" y="2748475"/>
            <a:ext cx="379500" cy="38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A </a:t>
            </a:r>
            <a:endParaRPr>
              <a:solidFill>
                <a:srgbClr val="FFFFFF"/>
              </a:solidFill>
              <a:latin typeface="Lato"/>
              <a:ea typeface="Lato"/>
              <a:cs typeface="Lato"/>
              <a:sym typeface="Lato"/>
            </a:endParaRPr>
          </a:p>
        </p:txBody>
      </p:sp>
      <p:sp>
        <p:nvSpPr>
          <p:cNvPr id="220" name="Google Shape;220;p24"/>
          <p:cNvSpPr txBox="1"/>
          <p:nvPr/>
        </p:nvSpPr>
        <p:spPr>
          <a:xfrm>
            <a:off x="5864000" y="2748475"/>
            <a:ext cx="379500" cy="38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B</a:t>
            </a:r>
            <a:endParaRPr>
              <a:solidFill>
                <a:srgbClr val="FFFFFF"/>
              </a:solidFill>
              <a:latin typeface="Lato"/>
              <a:ea typeface="Lato"/>
              <a:cs typeface="Lato"/>
              <a:sym typeface="Lato"/>
            </a:endParaRPr>
          </a:p>
        </p:txBody>
      </p:sp>
      <p:sp>
        <p:nvSpPr>
          <p:cNvPr id="221" name="Google Shape;221;p24"/>
          <p:cNvSpPr txBox="1"/>
          <p:nvPr/>
        </p:nvSpPr>
        <p:spPr>
          <a:xfrm>
            <a:off x="6339100" y="2748475"/>
            <a:ext cx="379500" cy="38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C</a:t>
            </a:r>
            <a:r>
              <a:rPr lang="en">
                <a:solidFill>
                  <a:srgbClr val="FFFFFF"/>
                </a:solidFill>
                <a:latin typeface="Lato"/>
                <a:ea typeface="Lato"/>
                <a:cs typeface="Lato"/>
                <a:sym typeface="Lato"/>
              </a:rPr>
              <a:t> </a:t>
            </a:r>
            <a:endParaRPr>
              <a:solidFill>
                <a:srgbClr val="FFFFFF"/>
              </a:solidFill>
              <a:latin typeface="Lato"/>
              <a:ea typeface="Lato"/>
              <a:cs typeface="Lato"/>
              <a:sym typeface="Lato"/>
            </a:endParaRPr>
          </a:p>
        </p:txBody>
      </p:sp>
      <p:sp>
        <p:nvSpPr>
          <p:cNvPr id="222" name="Google Shape;222;p24"/>
          <p:cNvSpPr txBox="1"/>
          <p:nvPr/>
        </p:nvSpPr>
        <p:spPr>
          <a:xfrm>
            <a:off x="5795525" y="4759200"/>
            <a:ext cx="379500" cy="38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D</a:t>
            </a:r>
            <a:r>
              <a:rPr lang="en">
                <a:solidFill>
                  <a:srgbClr val="FFFFFF"/>
                </a:solidFill>
                <a:latin typeface="Lato"/>
                <a:ea typeface="Lato"/>
                <a:cs typeface="Lato"/>
                <a:sym typeface="Lato"/>
              </a:rPr>
              <a:t> </a:t>
            </a:r>
            <a:endParaRPr>
              <a:solidFill>
                <a:srgbClr val="FFFFFF"/>
              </a:solidFill>
              <a:latin typeface="Lato"/>
              <a:ea typeface="Lato"/>
              <a:cs typeface="Lato"/>
              <a:sym typeface="Lato"/>
            </a:endParaRPr>
          </a:p>
        </p:txBody>
      </p:sp>
      <p:sp>
        <p:nvSpPr>
          <p:cNvPr id="223" name="Google Shape;223;p24"/>
          <p:cNvSpPr txBox="1"/>
          <p:nvPr/>
        </p:nvSpPr>
        <p:spPr>
          <a:xfrm>
            <a:off x="6336375" y="4759200"/>
            <a:ext cx="379500" cy="38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E</a:t>
            </a:r>
            <a:r>
              <a:rPr lang="en">
                <a:solidFill>
                  <a:srgbClr val="FFFFFF"/>
                </a:solidFill>
                <a:latin typeface="Lato"/>
                <a:ea typeface="Lato"/>
                <a:cs typeface="Lato"/>
                <a:sym typeface="Lato"/>
              </a:rPr>
              <a:t> </a:t>
            </a:r>
            <a:endParaRPr>
              <a:solidFill>
                <a:srgbClr val="FFFFFF"/>
              </a:solidFill>
              <a:latin typeface="Lato"/>
              <a:ea typeface="Lato"/>
              <a:cs typeface="Lato"/>
              <a:sym typeface="Lato"/>
            </a:endParaRPr>
          </a:p>
        </p:txBody>
      </p:sp>
      <p:sp>
        <p:nvSpPr>
          <p:cNvPr id="224" name="Google Shape;224;p24"/>
          <p:cNvSpPr txBox="1"/>
          <p:nvPr/>
        </p:nvSpPr>
        <p:spPr>
          <a:xfrm>
            <a:off x="326650" y="3355825"/>
            <a:ext cx="3137400" cy="844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AutoNum type="alphaUcPeriod"/>
            </a:pPr>
            <a:r>
              <a:rPr lang="en">
                <a:latin typeface="Lato"/>
                <a:ea typeface="Lato"/>
                <a:cs typeface="Lato"/>
                <a:sym typeface="Lato"/>
              </a:rPr>
              <a:t>Raw image</a:t>
            </a:r>
            <a:endParaRPr>
              <a:latin typeface="Lato"/>
              <a:ea typeface="Lato"/>
              <a:cs typeface="Lato"/>
              <a:sym typeface="Lato"/>
            </a:endParaRPr>
          </a:p>
          <a:p>
            <a:pPr indent="-317500" lvl="0" marL="457200" rtl="0" algn="l">
              <a:spcBef>
                <a:spcPts val="0"/>
              </a:spcBef>
              <a:spcAft>
                <a:spcPts val="0"/>
              </a:spcAft>
              <a:buSzPts val="1400"/>
              <a:buFont typeface="Lato"/>
              <a:buAutoNum type="alphaUcPeriod"/>
            </a:pPr>
            <a:r>
              <a:rPr lang="en">
                <a:latin typeface="Lato"/>
                <a:ea typeface="Lato"/>
                <a:cs typeface="Lato"/>
                <a:sym typeface="Lato"/>
              </a:rPr>
              <a:t>Cropped image</a:t>
            </a:r>
            <a:endParaRPr>
              <a:latin typeface="Lato"/>
              <a:ea typeface="Lato"/>
              <a:cs typeface="Lato"/>
              <a:sym typeface="Lato"/>
            </a:endParaRPr>
          </a:p>
          <a:p>
            <a:pPr indent="-317500" lvl="0" marL="457200" rtl="0" algn="l">
              <a:spcBef>
                <a:spcPts val="0"/>
              </a:spcBef>
              <a:spcAft>
                <a:spcPts val="0"/>
              </a:spcAft>
              <a:buSzPts val="1400"/>
              <a:buFont typeface="Lato"/>
              <a:buAutoNum type="alphaUcPeriod"/>
            </a:pPr>
            <a:r>
              <a:rPr lang="en">
                <a:latin typeface="Lato"/>
                <a:ea typeface="Lato"/>
                <a:cs typeface="Lato"/>
                <a:sym typeface="Lato"/>
              </a:rPr>
              <a:t>Reflect image</a:t>
            </a:r>
            <a:endParaRPr>
              <a:latin typeface="Lato"/>
              <a:ea typeface="Lato"/>
              <a:cs typeface="Lato"/>
              <a:sym typeface="Lato"/>
            </a:endParaRPr>
          </a:p>
          <a:p>
            <a:pPr indent="-317500" lvl="0" marL="457200" rtl="0" algn="l">
              <a:spcBef>
                <a:spcPts val="0"/>
              </a:spcBef>
              <a:spcAft>
                <a:spcPts val="0"/>
              </a:spcAft>
              <a:buSzPts val="1400"/>
              <a:buFont typeface="Lato"/>
              <a:buAutoNum type="alphaUcPeriod"/>
            </a:pPr>
            <a:r>
              <a:rPr lang="en">
                <a:latin typeface="Lato"/>
                <a:ea typeface="Lato"/>
                <a:cs typeface="Lato"/>
                <a:sym typeface="Lato"/>
              </a:rPr>
              <a:t>Color-filtered image</a:t>
            </a:r>
            <a:endParaRPr>
              <a:latin typeface="Lato"/>
              <a:ea typeface="Lato"/>
              <a:cs typeface="Lato"/>
              <a:sym typeface="Lato"/>
            </a:endParaRPr>
          </a:p>
          <a:p>
            <a:pPr indent="-317500" lvl="0" marL="457200" rtl="0" algn="l">
              <a:spcBef>
                <a:spcPts val="0"/>
              </a:spcBef>
              <a:spcAft>
                <a:spcPts val="0"/>
              </a:spcAft>
              <a:buSzPts val="1400"/>
              <a:buFont typeface="Lato"/>
              <a:buAutoNum type="alphaUcPeriod"/>
            </a:pPr>
            <a:r>
              <a:rPr lang="en">
                <a:latin typeface="Lato"/>
                <a:ea typeface="Lato"/>
                <a:cs typeface="Lato"/>
                <a:sym typeface="Lato"/>
              </a:rPr>
              <a:t>Color-filtered image</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pic>
        <p:nvPicPr>
          <p:cNvPr id="229" name="Google Shape;229;p25"/>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230" name="Google Shape;230;p25"/>
          <p:cNvSpPr txBox="1"/>
          <p:nvPr>
            <p:ph type="title"/>
          </p:nvPr>
        </p:nvSpPr>
        <p:spPr>
          <a:xfrm>
            <a:off x="727800" y="5919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sz="2400"/>
          </a:p>
        </p:txBody>
      </p:sp>
      <p:sp>
        <p:nvSpPr>
          <p:cNvPr id="231" name="Google Shape;231;p25"/>
          <p:cNvSpPr txBox="1"/>
          <p:nvPr/>
        </p:nvSpPr>
        <p:spPr>
          <a:xfrm>
            <a:off x="581875" y="1387775"/>
            <a:ext cx="2372100" cy="108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2. Use pre-processed dataset(cropped and reflected) and ResNet</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 accuracy reaches ~90%</a:t>
            </a:r>
            <a:endParaRPr>
              <a:latin typeface="Lato"/>
              <a:ea typeface="Lato"/>
              <a:cs typeface="Lato"/>
              <a:sym typeface="Lato"/>
            </a:endParaRPr>
          </a:p>
        </p:txBody>
      </p:sp>
      <p:pic>
        <p:nvPicPr>
          <p:cNvPr id="232" name="Google Shape;232;p25"/>
          <p:cNvPicPr preferRelativeResize="0"/>
          <p:nvPr/>
        </p:nvPicPr>
        <p:blipFill rotWithShape="1">
          <a:blip r:embed="rId4">
            <a:alphaModFix/>
          </a:blip>
          <a:srcRect b="2604" l="1223" r="3944" t="3029"/>
          <a:stretch/>
        </p:blipFill>
        <p:spPr>
          <a:xfrm>
            <a:off x="2869301" y="591950"/>
            <a:ext cx="5648348" cy="4601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pic>
        <p:nvPicPr>
          <p:cNvPr id="237" name="Google Shape;237;p26"/>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238" name="Google Shape;238;p26"/>
          <p:cNvSpPr txBox="1"/>
          <p:nvPr>
            <p:ph type="title"/>
          </p:nvPr>
        </p:nvSpPr>
        <p:spPr>
          <a:xfrm>
            <a:off x="727800" y="5919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Conclusion</a:t>
            </a:r>
            <a:endParaRPr sz="2400"/>
          </a:p>
        </p:txBody>
      </p:sp>
      <p:sp>
        <p:nvSpPr>
          <p:cNvPr id="239" name="Google Shape;239;p26"/>
          <p:cNvSpPr txBox="1"/>
          <p:nvPr/>
        </p:nvSpPr>
        <p:spPr>
          <a:xfrm>
            <a:off x="727800" y="1418925"/>
            <a:ext cx="6802800" cy="2116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600">
              <a:latin typeface="Lato"/>
              <a:ea typeface="Lato"/>
              <a:cs typeface="Lato"/>
              <a:sym typeface="Lato"/>
            </a:endParaRPr>
          </a:p>
          <a:p>
            <a:pPr indent="-330200" lvl="0" marL="457200" rtl="0" algn="l">
              <a:lnSpc>
                <a:spcPct val="150000"/>
              </a:lnSpc>
              <a:spcBef>
                <a:spcPts val="0"/>
              </a:spcBef>
              <a:spcAft>
                <a:spcPts val="0"/>
              </a:spcAft>
              <a:buSzPts val="1600"/>
              <a:buFont typeface="Lato"/>
              <a:buAutoNum type="arabicPeriod"/>
            </a:pPr>
            <a:r>
              <a:rPr lang="en" sz="1600">
                <a:latin typeface="Lato"/>
                <a:ea typeface="Lato"/>
                <a:cs typeface="Lato"/>
                <a:sym typeface="Lato"/>
              </a:rPr>
              <a:t>Training speed: 1000 steps/ min, on Intel-i7 6700K@4.00MHz and NVIDIA GeForce GTX 1080</a:t>
            </a:r>
            <a:endParaRPr sz="1600">
              <a:latin typeface="Lato"/>
              <a:ea typeface="Lato"/>
              <a:cs typeface="Lato"/>
              <a:sym typeface="Lato"/>
            </a:endParaRPr>
          </a:p>
          <a:p>
            <a:pPr indent="-330200" lvl="0" marL="457200" rtl="0" algn="l">
              <a:lnSpc>
                <a:spcPct val="150000"/>
              </a:lnSpc>
              <a:spcBef>
                <a:spcPts val="0"/>
              </a:spcBef>
              <a:spcAft>
                <a:spcPts val="0"/>
              </a:spcAft>
              <a:buSzPts val="1600"/>
              <a:buFont typeface="Lato"/>
              <a:buAutoNum type="arabicPeriod"/>
            </a:pPr>
            <a:r>
              <a:rPr lang="en" sz="1600">
                <a:latin typeface="Lato"/>
                <a:ea typeface="Lato"/>
                <a:cs typeface="Lato"/>
                <a:sym typeface="Lato"/>
              </a:rPr>
              <a:t>Accuracy: reaches 90% above after pre-processing the data</a:t>
            </a:r>
            <a:endParaRPr sz="1600">
              <a:latin typeface="Lato"/>
              <a:ea typeface="Lato"/>
              <a:cs typeface="Lato"/>
              <a:sym typeface="Lato"/>
            </a:endParaRPr>
          </a:p>
          <a:p>
            <a:pPr indent="-330200" lvl="0" marL="457200" rtl="0" algn="l">
              <a:lnSpc>
                <a:spcPct val="150000"/>
              </a:lnSpc>
              <a:spcBef>
                <a:spcPts val="0"/>
              </a:spcBef>
              <a:spcAft>
                <a:spcPts val="0"/>
              </a:spcAft>
              <a:buSzPts val="1600"/>
              <a:buFont typeface="Lato"/>
              <a:buAutoNum type="arabicPeriod"/>
            </a:pPr>
            <a:r>
              <a:rPr lang="en" sz="1600">
                <a:latin typeface="Lato"/>
                <a:ea typeface="Lato"/>
                <a:cs typeface="Lato"/>
                <a:sym typeface="Lato"/>
              </a:rPr>
              <a:t>Training step: with more training step(&gt;20k steps), the final accuracy would stay at 92%.</a:t>
            </a:r>
            <a:endParaRPr sz="1600">
              <a:latin typeface="Lato"/>
              <a:ea typeface="Lato"/>
              <a:cs typeface="Lato"/>
              <a:sym typeface="Lato"/>
            </a:endParaRPr>
          </a:p>
          <a:p>
            <a:pPr indent="-330200" lvl="0" marL="457200" rtl="0" algn="l">
              <a:lnSpc>
                <a:spcPct val="150000"/>
              </a:lnSpc>
              <a:spcBef>
                <a:spcPts val="0"/>
              </a:spcBef>
              <a:spcAft>
                <a:spcPts val="0"/>
              </a:spcAft>
              <a:buSzPts val="1600"/>
              <a:buFont typeface="Lato"/>
              <a:buAutoNum type="arabicPeriod"/>
            </a:pPr>
            <a:r>
              <a:rPr lang="en" sz="1600">
                <a:latin typeface="Lato"/>
                <a:ea typeface="Lato"/>
                <a:cs typeface="Lato"/>
                <a:sym typeface="Lato"/>
              </a:rPr>
              <a:t>Siamese network training result will be updated in paper</a:t>
            </a:r>
            <a:endParaRPr sz="16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pic>
        <p:nvPicPr>
          <p:cNvPr id="244" name="Google Shape;244;p27"/>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245" name="Google Shape;245;p27"/>
          <p:cNvSpPr txBox="1"/>
          <p:nvPr>
            <p:ph type="title"/>
          </p:nvPr>
        </p:nvSpPr>
        <p:spPr>
          <a:xfrm>
            <a:off x="727800" y="5919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a:t>
            </a:r>
            <a:endParaRPr sz="2400"/>
          </a:p>
        </p:txBody>
      </p:sp>
      <p:sp>
        <p:nvSpPr>
          <p:cNvPr id="246" name="Google Shape;246;p27"/>
          <p:cNvSpPr txBox="1"/>
          <p:nvPr/>
        </p:nvSpPr>
        <p:spPr>
          <a:xfrm>
            <a:off x="732025" y="1465900"/>
            <a:ext cx="7688400" cy="3021900"/>
          </a:xfrm>
          <a:prstGeom prst="rect">
            <a:avLst/>
          </a:prstGeom>
          <a:noFill/>
          <a:ln>
            <a:noFill/>
          </a:ln>
        </p:spPr>
        <p:txBody>
          <a:bodyPr anchorCtr="0" anchor="t" bIns="91425" lIns="91425" spcFirstLastPara="1" rIns="91425" wrap="square" tIns="91425">
            <a:noAutofit/>
          </a:bodyPr>
          <a:lstStyle/>
          <a:p>
            <a:pPr indent="0" lvl="0" marL="0" rtl="0" algn="just">
              <a:lnSpc>
                <a:spcPct val="125000"/>
              </a:lnSpc>
              <a:spcBef>
                <a:spcPts val="0"/>
              </a:spcBef>
              <a:spcAft>
                <a:spcPts val="0"/>
              </a:spcAft>
              <a:buClr>
                <a:srgbClr val="000000"/>
              </a:buClr>
              <a:buSzPts val="1100"/>
              <a:buFont typeface="Arial"/>
              <a:buNone/>
            </a:pPr>
            <a:r>
              <a:rPr lang="en" sz="1500">
                <a:latin typeface="Lato"/>
                <a:ea typeface="Lato"/>
                <a:cs typeface="Lato"/>
                <a:sym typeface="Lato"/>
              </a:rPr>
              <a:t>[1]</a:t>
            </a:r>
            <a:r>
              <a:rPr lang="en" sz="1500">
                <a:highlight>
                  <a:srgbClr val="FFFFFF"/>
                </a:highlight>
                <a:latin typeface="Lato"/>
                <a:ea typeface="Lato"/>
                <a:cs typeface="Lato"/>
                <a:sym typeface="Lato"/>
              </a:rPr>
              <a:t>Krause, Jonathan, et al. "3d object representations for fine-grained categorization." </a:t>
            </a:r>
            <a:r>
              <a:rPr lang="en" sz="1500">
                <a:latin typeface="Lato"/>
                <a:ea typeface="Lato"/>
                <a:cs typeface="Lato"/>
                <a:sym typeface="Lato"/>
              </a:rPr>
              <a:t>Proceedings of the IEEE International Conference on Computer Vision Workshops. 2013.</a:t>
            </a:r>
            <a:endParaRPr sz="1500">
              <a:latin typeface="Lato"/>
              <a:ea typeface="Lato"/>
              <a:cs typeface="Lato"/>
              <a:sym typeface="Lato"/>
            </a:endParaRPr>
          </a:p>
          <a:p>
            <a:pPr indent="0" lvl="0" marL="0" rtl="0" algn="just">
              <a:lnSpc>
                <a:spcPct val="125000"/>
              </a:lnSpc>
              <a:spcBef>
                <a:spcPts val="0"/>
              </a:spcBef>
              <a:spcAft>
                <a:spcPts val="0"/>
              </a:spcAft>
              <a:buClr>
                <a:srgbClr val="000000"/>
              </a:buClr>
              <a:buSzPts val="1100"/>
              <a:buFont typeface="Arial"/>
              <a:buNone/>
            </a:pPr>
            <a:r>
              <a:rPr lang="en" sz="1500">
                <a:latin typeface="Lato"/>
                <a:ea typeface="Lato"/>
                <a:cs typeface="Lato"/>
                <a:sym typeface="Lato"/>
              </a:rPr>
              <a:t>[2]Z. Chen, N. Pears, et al,” 2009 IEEE International Conference on Intelligent Computing and Intelligent Systems, Nov. 2009.</a:t>
            </a:r>
            <a:endParaRPr sz="1500">
              <a:latin typeface="Lato"/>
              <a:ea typeface="Lato"/>
              <a:cs typeface="Lato"/>
              <a:sym typeface="Lato"/>
            </a:endParaRPr>
          </a:p>
          <a:p>
            <a:pPr indent="0" lvl="0" marL="0" rtl="0" algn="just">
              <a:lnSpc>
                <a:spcPct val="125000"/>
              </a:lnSpc>
              <a:spcBef>
                <a:spcPts val="0"/>
              </a:spcBef>
              <a:spcAft>
                <a:spcPts val="0"/>
              </a:spcAft>
              <a:buClr>
                <a:srgbClr val="000000"/>
              </a:buClr>
              <a:buSzPts val="1100"/>
              <a:buFont typeface="Arial"/>
              <a:buNone/>
            </a:pPr>
            <a:r>
              <a:rPr lang="en" sz="1500">
                <a:latin typeface="Lato"/>
                <a:ea typeface="Lato"/>
                <a:cs typeface="Lato"/>
                <a:sym typeface="Lato"/>
              </a:rPr>
              <a:t>[3]L. Wang,</a:t>
            </a:r>
            <a:r>
              <a:rPr lang="en" sz="1500">
                <a:highlight>
                  <a:srgbClr val="FFFFFF"/>
                </a:highlight>
                <a:latin typeface="Lato"/>
                <a:ea typeface="Lato"/>
                <a:cs typeface="Lato"/>
                <a:sym typeface="Lato"/>
              </a:rPr>
              <a:t>et al</a:t>
            </a:r>
            <a:r>
              <a:rPr lang="en" sz="1500">
                <a:latin typeface="Lato"/>
                <a:ea typeface="Lato"/>
                <a:cs typeface="Lato"/>
                <a:sym typeface="Lato"/>
              </a:rPr>
              <a:t>, “Ridesharing car detection by transfer learning,” Artificial Intelligence, Jan. 2019.</a:t>
            </a:r>
            <a:endParaRPr sz="1500">
              <a:uFill>
                <a:noFill/>
              </a:uFill>
              <a:latin typeface="Lato"/>
              <a:ea typeface="Lato"/>
              <a:cs typeface="Lato"/>
              <a:sym typeface="Lato"/>
              <a:hlinkClick r:id="rId4"/>
            </a:endParaRPr>
          </a:p>
          <a:p>
            <a:pPr indent="0" lvl="0" marL="0" rtl="0" algn="just">
              <a:lnSpc>
                <a:spcPct val="125000"/>
              </a:lnSpc>
              <a:spcBef>
                <a:spcPts val="0"/>
              </a:spcBef>
              <a:spcAft>
                <a:spcPts val="0"/>
              </a:spcAft>
              <a:buClr>
                <a:srgbClr val="000000"/>
              </a:buClr>
              <a:buSzPts val="1100"/>
              <a:buFont typeface="Arial"/>
              <a:buNone/>
            </a:pPr>
            <a:r>
              <a:rPr lang="en" sz="1500">
                <a:latin typeface="Lato"/>
                <a:ea typeface="Lato"/>
                <a:cs typeface="Lato"/>
                <a:sym typeface="Lato"/>
              </a:rPr>
              <a:t>[4]</a:t>
            </a:r>
            <a:r>
              <a:rPr lang="en" sz="1500">
                <a:highlight>
                  <a:srgbClr val="FFFFFF"/>
                </a:highlight>
                <a:latin typeface="Lato"/>
                <a:ea typeface="Lato"/>
                <a:cs typeface="Lato"/>
                <a:sym typeface="Lato"/>
              </a:rPr>
              <a:t>Bromley, Jane, et al. "Signature verification using a" siamese" time delay neural network." </a:t>
            </a:r>
            <a:r>
              <a:rPr lang="en" sz="1500">
                <a:latin typeface="Lato"/>
                <a:ea typeface="Lato"/>
                <a:cs typeface="Lato"/>
                <a:sym typeface="Lato"/>
              </a:rPr>
              <a:t>Advances in neural information processing systems. 1994.</a:t>
            </a:r>
            <a:endParaRPr sz="1500">
              <a:latin typeface="Lato"/>
              <a:ea typeface="Lato"/>
              <a:cs typeface="Lato"/>
              <a:sym typeface="Lato"/>
            </a:endParaRPr>
          </a:p>
          <a:p>
            <a:pPr indent="0" lvl="0" marL="0" rtl="0" algn="just">
              <a:lnSpc>
                <a:spcPct val="125000"/>
              </a:lnSpc>
              <a:spcBef>
                <a:spcPts val="0"/>
              </a:spcBef>
              <a:spcAft>
                <a:spcPts val="0"/>
              </a:spcAft>
              <a:buNone/>
            </a:pPr>
            <a:r>
              <a:rPr lang="en" sz="1500">
                <a:latin typeface="Lato"/>
                <a:ea typeface="Lato"/>
                <a:cs typeface="Lato"/>
                <a:sym typeface="Lato"/>
              </a:rPr>
              <a:t>[5]Jun Yee Ng, et al. “Image-based Vehicle Classification System”, The 11th Asia-Pacific ITS Forum and Exhibition, June. 2011</a:t>
            </a:r>
            <a:endParaRPr sz="15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28"/>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Thanks!</a:t>
            </a:r>
            <a:endParaRPr sz="3000"/>
          </a:p>
        </p:txBody>
      </p:sp>
      <p:pic>
        <p:nvPicPr>
          <p:cNvPr id="252" name="Google Shape;252;p28"/>
          <p:cNvPicPr preferRelativeResize="0"/>
          <p:nvPr/>
        </p:nvPicPr>
        <p:blipFill>
          <a:blip r:embed="rId3">
            <a:alphaModFix/>
          </a:blip>
          <a:stretch>
            <a:fillRect/>
          </a:stretch>
        </p:blipFill>
        <p:spPr>
          <a:xfrm>
            <a:off x="76200" y="11725"/>
            <a:ext cx="1856701" cy="580226"/>
          </a:xfrm>
          <a:prstGeom prst="rect">
            <a:avLst/>
          </a:prstGeom>
          <a:noFill/>
          <a:ln>
            <a:noFill/>
          </a:ln>
        </p:spPr>
      </p:pic>
      <p:pic>
        <p:nvPicPr>
          <p:cNvPr id="253" name="Google Shape;253;p28"/>
          <p:cNvPicPr preferRelativeResize="0"/>
          <p:nvPr/>
        </p:nvPicPr>
        <p:blipFill>
          <a:blip r:embed="rId4">
            <a:alphaModFix/>
          </a:blip>
          <a:stretch>
            <a:fillRect/>
          </a:stretch>
        </p:blipFill>
        <p:spPr>
          <a:xfrm>
            <a:off x="4503250" y="558425"/>
            <a:ext cx="4569624" cy="45696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type="title"/>
          </p:nvPr>
        </p:nvSpPr>
        <p:spPr>
          <a:xfrm>
            <a:off x="715650" y="5919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94" name="Google Shape;94;p14"/>
          <p:cNvSpPr txBox="1"/>
          <p:nvPr>
            <p:ph idx="1" type="body"/>
          </p:nvPr>
        </p:nvSpPr>
        <p:spPr>
          <a:xfrm>
            <a:off x="727650" y="1429525"/>
            <a:ext cx="7688700" cy="25236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000000"/>
              </a:buClr>
              <a:buSzPts val="1800"/>
              <a:buChar char="❖"/>
            </a:pPr>
            <a:r>
              <a:rPr lang="en" sz="1800">
                <a:solidFill>
                  <a:srgbClr val="000000"/>
                </a:solidFill>
              </a:rPr>
              <a:t>Background Introduction</a:t>
            </a:r>
            <a:endParaRPr sz="1800">
              <a:solidFill>
                <a:srgbClr val="000000"/>
              </a:solidFill>
            </a:endParaRPr>
          </a:p>
          <a:p>
            <a:pPr indent="-342900" lvl="0" marL="457200" rtl="0" algn="l">
              <a:lnSpc>
                <a:spcPct val="150000"/>
              </a:lnSpc>
              <a:spcBef>
                <a:spcPts val="0"/>
              </a:spcBef>
              <a:spcAft>
                <a:spcPts val="0"/>
              </a:spcAft>
              <a:buClr>
                <a:srgbClr val="000000"/>
              </a:buClr>
              <a:buSzPts val="1800"/>
              <a:buChar char="❖"/>
            </a:pPr>
            <a:r>
              <a:rPr lang="en" sz="1800">
                <a:solidFill>
                  <a:srgbClr val="000000"/>
                </a:solidFill>
              </a:rPr>
              <a:t>Methods and Models</a:t>
            </a:r>
            <a:endParaRPr sz="1800">
              <a:solidFill>
                <a:srgbClr val="000000"/>
              </a:solidFill>
            </a:endParaRPr>
          </a:p>
          <a:p>
            <a:pPr indent="-342900" lvl="1" marL="914400" rtl="0" algn="l">
              <a:lnSpc>
                <a:spcPct val="150000"/>
              </a:lnSpc>
              <a:spcBef>
                <a:spcPts val="0"/>
              </a:spcBef>
              <a:spcAft>
                <a:spcPts val="0"/>
              </a:spcAft>
              <a:buClr>
                <a:srgbClr val="000000"/>
              </a:buClr>
              <a:buSzPts val="1800"/>
              <a:buChar char="➢"/>
            </a:pPr>
            <a:r>
              <a:rPr b="1" lang="en" sz="1800">
                <a:solidFill>
                  <a:srgbClr val="000000"/>
                </a:solidFill>
              </a:rPr>
              <a:t>Transfer Learning and ResNet</a:t>
            </a:r>
            <a:endParaRPr b="1" sz="1800">
              <a:solidFill>
                <a:srgbClr val="000000"/>
              </a:solidFill>
            </a:endParaRPr>
          </a:p>
          <a:p>
            <a:pPr indent="-342900" lvl="1" marL="914400" rtl="0" algn="l">
              <a:lnSpc>
                <a:spcPct val="150000"/>
              </a:lnSpc>
              <a:spcBef>
                <a:spcPts val="0"/>
              </a:spcBef>
              <a:spcAft>
                <a:spcPts val="0"/>
              </a:spcAft>
              <a:buClr>
                <a:srgbClr val="000000"/>
              </a:buClr>
              <a:buSzPts val="1800"/>
              <a:buChar char="➢"/>
            </a:pPr>
            <a:r>
              <a:rPr b="1" lang="en" sz="1800">
                <a:solidFill>
                  <a:srgbClr val="000000"/>
                </a:solidFill>
              </a:rPr>
              <a:t>Siamese Network and CNN</a:t>
            </a:r>
            <a:endParaRPr b="1" sz="1800">
              <a:solidFill>
                <a:srgbClr val="000000"/>
              </a:solidFill>
            </a:endParaRPr>
          </a:p>
          <a:p>
            <a:pPr indent="-342900" lvl="0" marL="457200" rtl="0" algn="l">
              <a:lnSpc>
                <a:spcPct val="150000"/>
              </a:lnSpc>
              <a:spcBef>
                <a:spcPts val="0"/>
              </a:spcBef>
              <a:spcAft>
                <a:spcPts val="0"/>
              </a:spcAft>
              <a:buClr>
                <a:srgbClr val="000000"/>
              </a:buClr>
              <a:buSzPts val="1800"/>
              <a:buChar char="❖"/>
            </a:pPr>
            <a:r>
              <a:rPr lang="en" sz="1800">
                <a:solidFill>
                  <a:srgbClr val="000000"/>
                </a:solidFill>
              </a:rPr>
              <a:t>Experiments and Results</a:t>
            </a:r>
            <a:endParaRPr sz="1800">
              <a:solidFill>
                <a:srgbClr val="000000"/>
              </a:solidFill>
            </a:endParaRPr>
          </a:p>
          <a:p>
            <a:pPr indent="-342900" lvl="0" marL="457200" rtl="0" algn="l">
              <a:lnSpc>
                <a:spcPct val="150000"/>
              </a:lnSpc>
              <a:spcBef>
                <a:spcPts val="0"/>
              </a:spcBef>
              <a:spcAft>
                <a:spcPts val="0"/>
              </a:spcAft>
              <a:buClr>
                <a:srgbClr val="000000"/>
              </a:buClr>
              <a:buSzPts val="1800"/>
              <a:buChar char="❖"/>
            </a:pPr>
            <a:r>
              <a:rPr lang="en" sz="1800">
                <a:solidFill>
                  <a:srgbClr val="000000"/>
                </a:solidFill>
              </a:rPr>
              <a:t>Conclusion</a:t>
            </a:r>
            <a:endParaRPr sz="1800">
              <a:solidFill>
                <a:srgbClr val="000000"/>
              </a:solidFill>
            </a:endParaRPr>
          </a:p>
          <a:p>
            <a:pPr indent="-342900" lvl="0" marL="457200" rtl="0" algn="l">
              <a:lnSpc>
                <a:spcPct val="150000"/>
              </a:lnSpc>
              <a:spcBef>
                <a:spcPts val="0"/>
              </a:spcBef>
              <a:spcAft>
                <a:spcPts val="0"/>
              </a:spcAft>
              <a:buClr>
                <a:srgbClr val="000000"/>
              </a:buClr>
              <a:buSzPts val="1800"/>
              <a:buChar char="❖"/>
            </a:pPr>
            <a:r>
              <a:rPr lang="en" sz="1800">
                <a:solidFill>
                  <a:srgbClr val="000000"/>
                </a:solidFill>
              </a:rPr>
              <a:t>Reference</a:t>
            </a:r>
            <a:endParaRPr sz="1800">
              <a:solidFill>
                <a:srgbClr val="000000"/>
              </a:solidFill>
            </a:endParaRPr>
          </a:p>
        </p:txBody>
      </p:sp>
      <p:pic>
        <p:nvPicPr>
          <p:cNvPr id="95" name="Google Shape;95;p14"/>
          <p:cNvPicPr preferRelativeResize="0"/>
          <p:nvPr/>
        </p:nvPicPr>
        <p:blipFill>
          <a:blip r:embed="rId3">
            <a:alphaModFix/>
          </a:blip>
          <a:stretch>
            <a:fillRect/>
          </a:stretch>
        </p:blipFill>
        <p:spPr>
          <a:xfrm>
            <a:off x="76200" y="11725"/>
            <a:ext cx="1856701" cy="5802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5"/>
          <p:cNvSpPr txBox="1"/>
          <p:nvPr>
            <p:ph type="title"/>
          </p:nvPr>
        </p:nvSpPr>
        <p:spPr>
          <a:xfrm>
            <a:off x="728475" y="5919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 Introduction</a:t>
            </a:r>
            <a:endParaRPr/>
          </a:p>
        </p:txBody>
      </p:sp>
      <p:pic>
        <p:nvPicPr>
          <p:cNvPr id="101" name="Google Shape;101;p15"/>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102" name="Google Shape;102;p15"/>
          <p:cNvSpPr txBox="1"/>
          <p:nvPr/>
        </p:nvSpPr>
        <p:spPr>
          <a:xfrm>
            <a:off x="939350" y="1443175"/>
            <a:ext cx="6392100" cy="27609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Font typeface="Lato"/>
              <a:buChar char="❖"/>
            </a:pPr>
            <a:r>
              <a:rPr b="1" lang="en" sz="1600">
                <a:latin typeface="Lato"/>
                <a:ea typeface="Lato"/>
                <a:cs typeface="Lato"/>
                <a:sym typeface="Lato"/>
              </a:rPr>
              <a:t>Potential Car Classification application:</a:t>
            </a:r>
            <a:endParaRPr b="1" sz="1600">
              <a:latin typeface="Lato"/>
              <a:ea typeface="Lato"/>
              <a:cs typeface="Lato"/>
              <a:sym typeface="Lato"/>
            </a:endParaRPr>
          </a:p>
          <a:p>
            <a:pPr indent="-317500" lvl="1" marL="914400" rtl="0" algn="l">
              <a:lnSpc>
                <a:spcPct val="150000"/>
              </a:lnSpc>
              <a:spcBef>
                <a:spcPts val="0"/>
              </a:spcBef>
              <a:spcAft>
                <a:spcPts val="0"/>
              </a:spcAft>
              <a:buSzPts val="1400"/>
              <a:buFont typeface="Lato"/>
              <a:buChar char="➢"/>
            </a:pPr>
            <a:r>
              <a:rPr lang="en">
                <a:latin typeface="Lato"/>
                <a:ea typeface="Lato"/>
                <a:cs typeface="Lato"/>
                <a:sym typeface="Lato"/>
              </a:rPr>
              <a:t>Surrounding vehicle detection</a:t>
            </a:r>
            <a:endParaRPr>
              <a:latin typeface="Lato"/>
              <a:ea typeface="Lato"/>
              <a:cs typeface="Lato"/>
              <a:sym typeface="Lato"/>
            </a:endParaRPr>
          </a:p>
          <a:p>
            <a:pPr indent="-317500" lvl="1" marL="914400" rtl="0" algn="l">
              <a:lnSpc>
                <a:spcPct val="150000"/>
              </a:lnSpc>
              <a:spcBef>
                <a:spcPts val="0"/>
              </a:spcBef>
              <a:spcAft>
                <a:spcPts val="0"/>
              </a:spcAft>
              <a:buSzPts val="1400"/>
              <a:buFont typeface="Lato"/>
              <a:buChar char="➢"/>
            </a:pPr>
            <a:r>
              <a:rPr lang="en">
                <a:latin typeface="Lato"/>
                <a:ea typeface="Lato"/>
                <a:cs typeface="Lato"/>
                <a:sym typeface="Lato"/>
              </a:rPr>
              <a:t>Electronic toll </a:t>
            </a:r>
            <a:endParaRPr>
              <a:latin typeface="Lato"/>
              <a:ea typeface="Lato"/>
              <a:cs typeface="Lato"/>
              <a:sym typeface="Lato"/>
            </a:endParaRPr>
          </a:p>
          <a:p>
            <a:pPr indent="-317500" lvl="1" marL="914400" rtl="0" algn="l">
              <a:lnSpc>
                <a:spcPct val="150000"/>
              </a:lnSpc>
              <a:spcBef>
                <a:spcPts val="0"/>
              </a:spcBef>
              <a:spcAft>
                <a:spcPts val="0"/>
              </a:spcAft>
              <a:buSzPts val="1400"/>
              <a:buFont typeface="Lato"/>
              <a:buChar char="➢"/>
            </a:pPr>
            <a:r>
              <a:rPr lang="en">
                <a:latin typeface="Lato"/>
                <a:ea typeface="Lato"/>
                <a:cs typeface="Lato"/>
                <a:sym typeface="Lato"/>
              </a:rPr>
              <a:t>Vehicle plate information check</a:t>
            </a:r>
            <a:endParaRPr>
              <a:latin typeface="Lato"/>
              <a:ea typeface="Lato"/>
              <a:cs typeface="Lato"/>
              <a:sym typeface="Lato"/>
            </a:endParaRPr>
          </a:p>
          <a:p>
            <a:pPr indent="0" lvl="0" marL="914400" rtl="0" algn="l">
              <a:lnSpc>
                <a:spcPct val="150000"/>
              </a:lnSpc>
              <a:spcBef>
                <a:spcPts val="0"/>
              </a:spcBef>
              <a:spcAft>
                <a:spcPts val="0"/>
              </a:spcAft>
              <a:buNone/>
            </a:pPr>
            <a:r>
              <a:t/>
            </a:r>
            <a:endParaRPr>
              <a:latin typeface="Lato"/>
              <a:ea typeface="Lato"/>
              <a:cs typeface="Lato"/>
              <a:sym typeface="Lato"/>
            </a:endParaRPr>
          </a:p>
          <a:p>
            <a:pPr indent="-330200" lvl="0" marL="457200" rtl="0" algn="l">
              <a:lnSpc>
                <a:spcPct val="150000"/>
              </a:lnSpc>
              <a:spcBef>
                <a:spcPts val="0"/>
              </a:spcBef>
              <a:spcAft>
                <a:spcPts val="0"/>
              </a:spcAft>
              <a:buSzPts val="1600"/>
              <a:buFont typeface="Lato"/>
              <a:buChar char="❖"/>
            </a:pPr>
            <a:r>
              <a:rPr b="1" lang="en" sz="1600">
                <a:latin typeface="Lato"/>
                <a:ea typeface="Lato"/>
                <a:cs typeface="Lato"/>
                <a:sym typeface="Lato"/>
              </a:rPr>
              <a:t>Problems we want to solve:</a:t>
            </a:r>
            <a:endParaRPr b="1" sz="1600">
              <a:latin typeface="Lato"/>
              <a:ea typeface="Lato"/>
              <a:cs typeface="Lato"/>
              <a:sym typeface="Lato"/>
            </a:endParaRPr>
          </a:p>
          <a:p>
            <a:pPr indent="-317500" lvl="1" marL="914400" rtl="0" algn="l">
              <a:lnSpc>
                <a:spcPct val="150000"/>
              </a:lnSpc>
              <a:spcBef>
                <a:spcPts val="0"/>
              </a:spcBef>
              <a:spcAft>
                <a:spcPts val="0"/>
              </a:spcAft>
              <a:buSzPts val="1400"/>
              <a:buFont typeface="Lato"/>
              <a:buChar char="➢"/>
            </a:pPr>
            <a:r>
              <a:rPr lang="en">
                <a:latin typeface="Lato"/>
                <a:ea typeface="Lato"/>
                <a:cs typeface="Lato"/>
                <a:sym typeface="Lato"/>
              </a:rPr>
              <a:t>Improve classification </a:t>
            </a:r>
            <a:r>
              <a:rPr b="1" lang="en">
                <a:latin typeface="Lato"/>
                <a:ea typeface="Lato"/>
                <a:cs typeface="Lato"/>
                <a:sym typeface="Lato"/>
              </a:rPr>
              <a:t>speed</a:t>
            </a:r>
            <a:r>
              <a:rPr lang="en">
                <a:latin typeface="Lato"/>
                <a:ea typeface="Lato"/>
                <a:cs typeface="Lato"/>
                <a:sym typeface="Lato"/>
              </a:rPr>
              <a:t> → </a:t>
            </a:r>
            <a:r>
              <a:rPr b="1" lang="en">
                <a:latin typeface="Lato"/>
                <a:ea typeface="Lato"/>
                <a:cs typeface="Lato"/>
                <a:sym typeface="Lato"/>
              </a:rPr>
              <a:t>transfer learning</a:t>
            </a:r>
            <a:endParaRPr b="1">
              <a:latin typeface="Lato"/>
              <a:ea typeface="Lato"/>
              <a:cs typeface="Lato"/>
              <a:sym typeface="Lato"/>
            </a:endParaRPr>
          </a:p>
          <a:p>
            <a:pPr indent="-317500" lvl="1" marL="914400" rtl="0" algn="l">
              <a:lnSpc>
                <a:spcPct val="150000"/>
              </a:lnSpc>
              <a:spcBef>
                <a:spcPts val="0"/>
              </a:spcBef>
              <a:spcAft>
                <a:spcPts val="0"/>
              </a:spcAft>
              <a:buSzPts val="1400"/>
              <a:buFont typeface="Lato"/>
              <a:buChar char="➢"/>
            </a:pPr>
            <a:r>
              <a:rPr lang="en">
                <a:latin typeface="Lato"/>
                <a:ea typeface="Lato"/>
                <a:cs typeface="Lato"/>
                <a:sym typeface="Lato"/>
              </a:rPr>
              <a:t>Further improve classification </a:t>
            </a:r>
            <a:r>
              <a:rPr b="1" lang="en">
                <a:latin typeface="Lato"/>
                <a:ea typeface="Lato"/>
                <a:cs typeface="Lato"/>
                <a:sym typeface="Lato"/>
              </a:rPr>
              <a:t>accuracy</a:t>
            </a:r>
            <a:r>
              <a:rPr lang="en">
                <a:latin typeface="Lato"/>
                <a:ea typeface="Lato"/>
                <a:cs typeface="Lato"/>
                <a:sym typeface="Lato"/>
              </a:rPr>
              <a:t> →</a:t>
            </a:r>
            <a:r>
              <a:rPr b="1" lang="en">
                <a:latin typeface="Lato"/>
                <a:ea typeface="Lato"/>
                <a:cs typeface="Lato"/>
                <a:sym typeface="Lato"/>
              </a:rPr>
              <a:t> siamese network</a:t>
            </a:r>
            <a:endParaRPr b="1">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pic>
        <p:nvPicPr>
          <p:cNvPr id="103" name="Google Shape;103;p15"/>
          <p:cNvPicPr preferRelativeResize="0"/>
          <p:nvPr/>
        </p:nvPicPr>
        <p:blipFill>
          <a:blip r:embed="rId4">
            <a:alphaModFix/>
          </a:blip>
          <a:stretch>
            <a:fillRect/>
          </a:stretch>
        </p:blipFill>
        <p:spPr>
          <a:xfrm>
            <a:off x="5523475" y="706950"/>
            <a:ext cx="3327224" cy="2476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727800" y="65670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Stanford Car Dataset</a:t>
            </a:r>
            <a:endParaRPr sz="2400"/>
          </a:p>
        </p:txBody>
      </p:sp>
      <p:pic>
        <p:nvPicPr>
          <p:cNvPr id="109" name="Google Shape;109;p16"/>
          <p:cNvPicPr preferRelativeResize="0"/>
          <p:nvPr/>
        </p:nvPicPr>
        <p:blipFill>
          <a:blip r:embed="rId3">
            <a:alphaModFix/>
          </a:blip>
          <a:stretch>
            <a:fillRect/>
          </a:stretch>
        </p:blipFill>
        <p:spPr>
          <a:xfrm>
            <a:off x="76200" y="11725"/>
            <a:ext cx="1856701" cy="580226"/>
          </a:xfrm>
          <a:prstGeom prst="rect">
            <a:avLst/>
          </a:prstGeom>
          <a:noFill/>
          <a:ln>
            <a:noFill/>
          </a:ln>
        </p:spPr>
      </p:pic>
      <p:pic>
        <p:nvPicPr>
          <p:cNvPr id="110" name="Google Shape;110;p16"/>
          <p:cNvPicPr preferRelativeResize="0"/>
          <p:nvPr/>
        </p:nvPicPr>
        <p:blipFill>
          <a:blip r:embed="rId4">
            <a:alphaModFix/>
          </a:blip>
          <a:stretch>
            <a:fillRect/>
          </a:stretch>
        </p:blipFill>
        <p:spPr>
          <a:xfrm>
            <a:off x="106650" y="3264475"/>
            <a:ext cx="8930691" cy="1377600"/>
          </a:xfrm>
          <a:prstGeom prst="rect">
            <a:avLst/>
          </a:prstGeom>
          <a:noFill/>
          <a:ln>
            <a:noFill/>
          </a:ln>
        </p:spPr>
      </p:pic>
      <p:sp>
        <p:nvSpPr>
          <p:cNvPr id="111" name="Google Shape;111;p16"/>
          <p:cNvSpPr txBox="1"/>
          <p:nvPr/>
        </p:nvSpPr>
        <p:spPr>
          <a:xfrm>
            <a:off x="1026975" y="1638825"/>
            <a:ext cx="6084900" cy="137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Lato"/>
                <a:ea typeface="Lato"/>
                <a:cs typeface="Lato"/>
                <a:sym typeface="Lato"/>
              </a:rPr>
              <a:t>- 1</a:t>
            </a:r>
            <a:r>
              <a:rPr lang="en">
                <a:latin typeface="Lato"/>
                <a:ea typeface="Lato"/>
                <a:cs typeface="Lato"/>
                <a:sym typeface="Lato"/>
              </a:rPr>
              <a:t>6,185 images of 196 classes of cars. </a:t>
            </a:r>
            <a:endParaRPr>
              <a:latin typeface="Lato"/>
              <a:ea typeface="Lato"/>
              <a:cs typeface="Lato"/>
              <a:sym typeface="Lato"/>
            </a:endParaRPr>
          </a:p>
          <a:p>
            <a:pPr indent="0" lvl="0" marL="0" rtl="0" algn="l">
              <a:lnSpc>
                <a:spcPct val="115000"/>
              </a:lnSpc>
              <a:spcBef>
                <a:spcPts val="0"/>
              </a:spcBef>
              <a:spcAft>
                <a:spcPts val="0"/>
              </a:spcAft>
              <a:buNone/>
            </a:pPr>
            <a:r>
              <a:rPr lang="en">
                <a:latin typeface="Lato"/>
                <a:ea typeface="Lato"/>
                <a:cs typeface="Lato"/>
                <a:sym typeface="Lato"/>
              </a:rPr>
              <a:t>- </a:t>
            </a:r>
            <a:r>
              <a:rPr lang="en">
                <a:latin typeface="Lato"/>
                <a:ea typeface="Lato"/>
                <a:cs typeface="Lato"/>
                <a:sym typeface="Lato"/>
              </a:rPr>
              <a:t>The data is split into 8,144 training images and 8,041 testing images, where   each class has been split roughly in a 50-50 split.</a:t>
            </a:r>
            <a:endParaRPr>
              <a:latin typeface="Lato"/>
              <a:ea typeface="Lato"/>
              <a:cs typeface="Lato"/>
              <a:sym typeface="Lato"/>
            </a:endParaRPr>
          </a:p>
          <a:p>
            <a:pPr indent="0" lvl="0" marL="0" rtl="0" algn="l">
              <a:lnSpc>
                <a:spcPct val="115000"/>
              </a:lnSpc>
              <a:spcBef>
                <a:spcPts val="0"/>
              </a:spcBef>
              <a:spcAft>
                <a:spcPts val="0"/>
              </a:spcAft>
              <a:buNone/>
            </a:pPr>
            <a:r>
              <a:rPr lang="en">
                <a:latin typeface="Lato"/>
                <a:ea typeface="Lato"/>
                <a:cs typeface="Lato"/>
                <a:sym typeface="Lato"/>
              </a:rPr>
              <a:t>- Classes are typically at the level of </a:t>
            </a:r>
            <a:r>
              <a:rPr i="1" lang="en">
                <a:latin typeface="Lato"/>
                <a:ea typeface="Lato"/>
                <a:cs typeface="Lato"/>
                <a:sym typeface="Lato"/>
              </a:rPr>
              <a:t>Make, Model, Year</a:t>
            </a:r>
            <a:r>
              <a:rPr lang="en">
                <a:latin typeface="Lato"/>
                <a:ea typeface="Lato"/>
                <a:cs typeface="Lato"/>
                <a:sym typeface="Lato"/>
              </a:rPr>
              <a:t>, </a:t>
            </a:r>
            <a:endParaRPr>
              <a:latin typeface="Lato"/>
              <a:ea typeface="Lato"/>
              <a:cs typeface="Lato"/>
              <a:sym typeface="Lato"/>
            </a:endParaRPr>
          </a:p>
          <a:p>
            <a:pPr indent="0" lvl="0" marL="0" rtl="0" algn="l">
              <a:lnSpc>
                <a:spcPct val="115000"/>
              </a:lnSpc>
              <a:spcBef>
                <a:spcPts val="0"/>
              </a:spcBef>
              <a:spcAft>
                <a:spcPts val="0"/>
              </a:spcAft>
              <a:buNone/>
            </a:pPr>
            <a:r>
              <a:rPr lang="en">
                <a:latin typeface="Lato"/>
                <a:ea typeface="Lato"/>
                <a:cs typeface="Lato"/>
                <a:sym typeface="Lato"/>
              </a:rPr>
              <a:t>   e.g. 2012 Tesla Model S or 2012 BMW M3 coupe.</a:t>
            </a:r>
            <a:endParaRPr>
              <a:latin typeface="Lato"/>
              <a:ea typeface="Lato"/>
              <a:cs typeface="Lato"/>
              <a:sym typeface="Lato"/>
            </a:endParaRPr>
          </a:p>
        </p:txBody>
      </p:sp>
      <p:sp>
        <p:nvSpPr>
          <p:cNvPr id="112" name="Google Shape;112;p16"/>
          <p:cNvSpPr txBox="1"/>
          <p:nvPr/>
        </p:nvSpPr>
        <p:spPr>
          <a:xfrm>
            <a:off x="1437350" y="4730775"/>
            <a:ext cx="5277300" cy="26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13" name="Google Shape;113;p16"/>
          <p:cNvSpPr txBox="1"/>
          <p:nvPr/>
        </p:nvSpPr>
        <p:spPr>
          <a:xfrm>
            <a:off x="1646475" y="4642075"/>
            <a:ext cx="6424200" cy="246300"/>
          </a:xfrm>
          <a:prstGeom prst="rect">
            <a:avLst/>
          </a:prstGeom>
          <a:noFill/>
          <a:ln>
            <a:noFill/>
          </a:ln>
        </p:spPr>
        <p:txBody>
          <a:bodyPr anchorCtr="0" anchor="t" bIns="91425" lIns="91425" spcFirstLastPara="1" rIns="91425" wrap="square" tIns="91425">
            <a:noAutofit/>
          </a:bodyPr>
          <a:lstStyle/>
          <a:p>
            <a:pPr indent="0" lvl="0" marL="0" rtl="0" algn="just">
              <a:lnSpc>
                <a:spcPct val="125000"/>
              </a:lnSpc>
              <a:spcBef>
                <a:spcPts val="0"/>
              </a:spcBef>
              <a:spcAft>
                <a:spcPts val="0"/>
              </a:spcAft>
              <a:buClr>
                <a:srgbClr val="000000"/>
              </a:buClr>
              <a:buSzPts val="1100"/>
              <a:buFont typeface="Arial"/>
              <a:buNone/>
            </a:pPr>
            <a:r>
              <a:rPr lang="en" sz="1200">
                <a:highlight>
                  <a:schemeClr val="lt1"/>
                </a:highlight>
                <a:latin typeface="Lato"/>
                <a:ea typeface="Lato"/>
                <a:cs typeface="Lato"/>
                <a:sym typeface="Lato"/>
              </a:rPr>
              <a:t>*</a:t>
            </a:r>
            <a:r>
              <a:rPr lang="en" sz="1200">
                <a:highlight>
                  <a:schemeClr val="lt1"/>
                </a:highlight>
                <a:latin typeface="Lato"/>
                <a:ea typeface="Lato"/>
                <a:cs typeface="Lato"/>
                <a:sym typeface="Lato"/>
              </a:rPr>
              <a:t>Krause, Jonathan, et al. "3d object representations for fine-grained categorization."</a:t>
            </a:r>
            <a:endParaRPr sz="12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7"/>
          <p:cNvSpPr txBox="1"/>
          <p:nvPr>
            <p:ph type="title"/>
          </p:nvPr>
        </p:nvSpPr>
        <p:spPr>
          <a:xfrm>
            <a:off x="742900" y="614925"/>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 -- </a:t>
            </a:r>
            <a:r>
              <a:rPr lang="en" sz="2400"/>
              <a:t>Transfer learning </a:t>
            </a:r>
            <a:endParaRPr/>
          </a:p>
        </p:txBody>
      </p:sp>
      <p:pic>
        <p:nvPicPr>
          <p:cNvPr id="119" name="Google Shape;119;p17"/>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120" name="Google Shape;120;p17"/>
          <p:cNvSpPr txBox="1"/>
          <p:nvPr/>
        </p:nvSpPr>
        <p:spPr>
          <a:xfrm>
            <a:off x="742900" y="1339925"/>
            <a:ext cx="7466100" cy="10758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Font typeface="Lato"/>
              <a:buChar char="-"/>
            </a:pPr>
            <a:r>
              <a:rPr b="1" lang="en">
                <a:solidFill>
                  <a:srgbClr val="202124"/>
                </a:solidFill>
                <a:highlight>
                  <a:srgbClr val="FFFFFF"/>
                </a:highlight>
                <a:latin typeface="Lato"/>
                <a:ea typeface="Lato"/>
                <a:cs typeface="Lato"/>
                <a:sym typeface="Lato"/>
              </a:rPr>
              <a:t>Transfer learning</a:t>
            </a:r>
            <a:r>
              <a:rPr lang="en">
                <a:solidFill>
                  <a:srgbClr val="202124"/>
                </a:solidFill>
                <a:highlight>
                  <a:srgbClr val="FFFFFF"/>
                </a:highlight>
                <a:latin typeface="Lato"/>
                <a:ea typeface="Lato"/>
                <a:cs typeface="Lato"/>
                <a:sym typeface="Lato"/>
              </a:rPr>
              <a:t>: shortcuts the whole training process from scratch by using a pre-trained model’s weights and reusing it in a new related model. </a:t>
            </a:r>
            <a:endParaRPr>
              <a:solidFill>
                <a:srgbClr val="202124"/>
              </a:solidFill>
              <a:highlight>
                <a:srgbClr val="FFFFFF"/>
              </a:highlight>
              <a:latin typeface="Lato"/>
              <a:ea typeface="Lato"/>
              <a:cs typeface="Lato"/>
              <a:sym typeface="Lato"/>
            </a:endParaRPr>
          </a:p>
          <a:p>
            <a:pPr indent="-317500" lvl="0" marL="457200" rtl="0" algn="l">
              <a:lnSpc>
                <a:spcPct val="150000"/>
              </a:lnSpc>
              <a:spcBef>
                <a:spcPts val="0"/>
              </a:spcBef>
              <a:spcAft>
                <a:spcPts val="0"/>
              </a:spcAft>
              <a:buClr>
                <a:srgbClr val="202124"/>
              </a:buClr>
              <a:buSzPts val="1400"/>
              <a:buFont typeface="Roboto"/>
              <a:buChar char="-"/>
            </a:pPr>
            <a:r>
              <a:rPr b="1" lang="en">
                <a:solidFill>
                  <a:srgbClr val="202124"/>
                </a:solidFill>
                <a:highlight>
                  <a:srgbClr val="FFFFFF"/>
                </a:highlight>
                <a:latin typeface="Lato"/>
                <a:ea typeface="Lato"/>
                <a:cs typeface="Lato"/>
                <a:sym typeface="Lato"/>
              </a:rPr>
              <a:t>Advantages:</a:t>
            </a:r>
            <a:r>
              <a:rPr lang="en">
                <a:solidFill>
                  <a:srgbClr val="202124"/>
                </a:solidFill>
                <a:highlight>
                  <a:srgbClr val="FFFFFF"/>
                </a:highlight>
                <a:latin typeface="Lato"/>
                <a:ea typeface="Lato"/>
                <a:cs typeface="Lato"/>
                <a:sym typeface="Lato"/>
              </a:rPr>
              <a:t> improve speed effectively.</a:t>
            </a:r>
            <a:endParaRPr b="1">
              <a:solidFill>
                <a:srgbClr val="202124"/>
              </a:solidFill>
              <a:highlight>
                <a:srgbClr val="FFFFFF"/>
              </a:highlight>
              <a:latin typeface="Lato"/>
              <a:ea typeface="Lato"/>
              <a:cs typeface="Lato"/>
              <a:sym typeface="Lato"/>
            </a:endParaRPr>
          </a:p>
          <a:p>
            <a:pPr indent="0" lvl="0" marL="457200" rtl="0" algn="l">
              <a:lnSpc>
                <a:spcPct val="150000"/>
              </a:lnSpc>
              <a:spcBef>
                <a:spcPts val="0"/>
              </a:spcBef>
              <a:spcAft>
                <a:spcPts val="0"/>
              </a:spcAft>
              <a:buNone/>
            </a:pPr>
            <a:r>
              <a:t/>
            </a:r>
            <a:endParaRPr>
              <a:solidFill>
                <a:srgbClr val="202124"/>
              </a:solidFill>
              <a:highlight>
                <a:srgbClr val="FFFFFF"/>
              </a:highlight>
              <a:latin typeface="Lato"/>
              <a:ea typeface="Lato"/>
              <a:cs typeface="Lato"/>
              <a:sym typeface="Lato"/>
            </a:endParaRPr>
          </a:p>
        </p:txBody>
      </p:sp>
      <p:pic>
        <p:nvPicPr>
          <p:cNvPr id="121" name="Google Shape;121;p17"/>
          <p:cNvPicPr preferRelativeResize="0"/>
          <p:nvPr/>
        </p:nvPicPr>
        <p:blipFill>
          <a:blip r:embed="rId4">
            <a:alphaModFix/>
          </a:blip>
          <a:stretch>
            <a:fillRect/>
          </a:stretch>
        </p:blipFill>
        <p:spPr>
          <a:xfrm>
            <a:off x="2257330" y="2415725"/>
            <a:ext cx="4659533" cy="26672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18"/>
          <p:cNvSpPr txBox="1"/>
          <p:nvPr>
            <p:ph type="title"/>
          </p:nvPr>
        </p:nvSpPr>
        <p:spPr>
          <a:xfrm>
            <a:off x="742900" y="614925"/>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 </a:t>
            </a:r>
            <a:r>
              <a:rPr lang="en" sz="2400"/>
              <a:t>Pretrained ResNet</a:t>
            </a:r>
            <a:endParaRPr sz="2400"/>
          </a:p>
          <a:p>
            <a:pPr indent="0" lvl="0" marL="0" rtl="0" algn="l">
              <a:spcBef>
                <a:spcPts val="0"/>
              </a:spcBef>
              <a:spcAft>
                <a:spcPts val="0"/>
              </a:spcAft>
              <a:buNone/>
            </a:pPr>
            <a:r>
              <a:t/>
            </a:r>
            <a:endParaRPr/>
          </a:p>
        </p:txBody>
      </p:sp>
      <p:pic>
        <p:nvPicPr>
          <p:cNvPr id="127" name="Google Shape;127;p18"/>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128" name="Google Shape;128;p18"/>
          <p:cNvSpPr txBox="1"/>
          <p:nvPr>
            <p:ph type="title"/>
          </p:nvPr>
        </p:nvSpPr>
        <p:spPr>
          <a:xfrm>
            <a:off x="554900" y="4660200"/>
            <a:ext cx="3651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solidFill>
                  <a:srgbClr val="000000"/>
                </a:solidFill>
                <a:latin typeface="Lato"/>
                <a:ea typeface="Lato"/>
                <a:cs typeface="Lato"/>
                <a:sym typeface="Lato"/>
              </a:rPr>
              <a:t>A block of learning layers</a:t>
            </a:r>
            <a:endParaRPr b="0" sz="1800"/>
          </a:p>
          <a:p>
            <a:pPr indent="0" lvl="0" marL="0" rtl="0" algn="l">
              <a:spcBef>
                <a:spcPts val="0"/>
              </a:spcBef>
              <a:spcAft>
                <a:spcPts val="0"/>
              </a:spcAft>
              <a:buNone/>
            </a:pPr>
            <a:r>
              <a:t/>
            </a:r>
            <a:endParaRPr sz="1800"/>
          </a:p>
        </p:txBody>
      </p:sp>
      <p:sp>
        <p:nvSpPr>
          <p:cNvPr id="129" name="Google Shape;129;p18"/>
          <p:cNvSpPr txBox="1"/>
          <p:nvPr/>
        </p:nvSpPr>
        <p:spPr>
          <a:xfrm>
            <a:off x="5965475" y="4654475"/>
            <a:ext cx="2709300" cy="45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Lato"/>
                <a:ea typeface="Lato"/>
                <a:cs typeface="Lato"/>
                <a:sym typeface="Lato"/>
              </a:rPr>
              <a:t>34-blocks Residual </a:t>
            </a:r>
            <a:endParaRPr sz="1800">
              <a:latin typeface="Lato"/>
              <a:ea typeface="Lato"/>
              <a:cs typeface="Lato"/>
              <a:sym typeface="Lato"/>
            </a:endParaRPr>
          </a:p>
        </p:txBody>
      </p:sp>
      <p:grpSp>
        <p:nvGrpSpPr>
          <p:cNvPr id="130" name="Google Shape;130;p18"/>
          <p:cNvGrpSpPr/>
          <p:nvPr/>
        </p:nvGrpSpPr>
        <p:grpSpPr>
          <a:xfrm>
            <a:off x="-23450" y="1278425"/>
            <a:ext cx="3379250" cy="2923175"/>
            <a:chOff x="-23450" y="1278425"/>
            <a:chExt cx="3379250" cy="2923175"/>
          </a:xfrm>
        </p:grpSpPr>
        <p:sp>
          <p:nvSpPr>
            <p:cNvPr id="131" name="Google Shape;131;p18"/>
            <p:cNvSpPr/>
            <p:nvPr/>
          </p:nvSpPr>
          <p:spPr>
            <a:xfrm>
              <a:off x="1371225" y="3557050"/>
              <a:ext cx="240900" cy="240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a:off x="721225" y="1694425"/>
              <a:ext cx="1513800" cy="535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txBox="1"/>
            <p:nvPr/>
          </p:nvSpPr>
          <p:spPr>
            <a:xfrm>
              <a:off x="833050" y="1763250"/>
              <a:ext cx="1307400" cy="387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Weight Layer</a:t>
              </a:r>
              <a:endParaRPr>
                <a:latin typeface="Lato"/>
                <a:ea typeface="Lato"/>
                <a:cs typeface="Lato"/>
                <a:sym typeface="Lato"/>
              </a:endParaRPr>
            </a:p>
          </p:txBody>
        </p:sp>
        <p:cxnSp>
          <p:nvCxnSpPr>
            <p:cNvPr id="134" name="Google Shape;134;p18"/>
            <p:cNvCxnSpPr/>
            <p:nvPr/>
          </p:nvCxnSpPr>
          <p:spPr>
            <a:xfrm>
              <a:off x="1486750" y="1291300"/>
              <a:ext cx="0" cy="395700"/>
            </a:xfrm>
            <a:prstGeom prst="straightConnector1">
              <a:avLst/>
            </a:prstGeom>
            <a:noFill/>
            <a:ln cap="flat" cmpd="sng" w="9525">
              <a:solidFill>
                <a:schemeClr val="dk2"/>
              </a:solidFill>
              <a:prstDash val="solid"/>
              <a:round/>
              <a:headEnd len="med" w="med" type="none"/>
              <a:tailEnd len="med" w="med" type="triangle"/>
            </a:ln>
          </p:spPr>
        </p:cxnSp>
        <p:sp>
          <p:nvSpPr>
            <p:cNvPr id="135" name="Google Shape;135;p18"/>
            <p:cNvSpPr/>
            <p:nvPr/>
          </p:nvSpPr>
          <p:spPr>
            <a:xfrm>
              <a:off x="721225" y="2608825"/>
              <a:ext cx="1513800" cy="535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txBox="1"/>
            <p:nvPr/>
          </p:nvSpPr>
          <p:spPr>
            <a:xfrm>
              <a:off x="833050" y="2677650"/>
              <a:ext cx="1307400" cy="387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Weight Layer</a:t>
              </a:r>
              <a:endParaRPr>
                <a:latin typeface="Lato"/>
                <a:ea typeface="Lato"/>
                <a:cs typeface="Lato"/>
                <a:sym typeface="Lato"/>
              </a:endParaRPr>
            </a:p>
          </p:txBody>
        </p:sp>
        <p:cxnSp>
          <p:nvCxnSpPr>
            <p:cNvPr id="137" name="Google Shape;137;p18"/>
            <p:cNvCxnSpPr/>
            <p:nvPr/>
          </p:nvCxnSpPr>
          <p:spPr>
            <a:xfrm>
              <a:off x="1486750" y="2205700"/>
              <a:ext cx="0" cy="395700"/>
            </a:xfrm>
            <a:prstGeom prst="straightConnector1">
              <a:avLst/>
            </a:prstGeom>
            <a:noFill/>
            <a:ln cap="flat" cmpd="sng" w="9525">
              <a:solidFill>
                <a:schemeClr val="dk2"/>
              </a:solidFill>
              <a:prstDash val="solid"/>
              <a:round/>
              <a:headEnd len="med" w="med" type="none"/>
              <a:tailEnd len="med" w="med" type="triangle"/>
            </a:ln>
          </p:spPr>
        </p:cxnSp>
        <p:cxnSp>
          <p:nvCxnSpPr>
            <p:cNvPr id="138" name="Google Shape;138;p18"/>
            <p:cNvCxnSpPr/>
            <p:nvPr/>
          </p:nvCxnSpPr>
          <p:spPr>
            <a:xfrm>
              <a:off x="1486750" y="3120100"/>
              <a:ext cx="0" cy="395700"/>
            </a:xfrm>
            <a:prstGeom prst="straightConnector1">
              <a:avLst/>
            </a:prstGeom>
            <a:noFill/>
            <a:ln cap="flat" cmpd="sng" w="9525">
              <a:solidFill>
                <a:schemeClr val="dk2"/>
              </a:solidFill>
              <a:prstDash val="solid"/>
              <a:round/>
              <a:headEnd len="med" w="med" type="none"/>
              <a:tailEnd len="med" w="med" type="triangle"/>
            </a:ln>
          </p:spPr>
        </p:cxnSp>
        <p:sp>
          <p:nvSpPr>
            <p:cNvPr id="139" name="Google Shape;139;p18"/>
            <p:cNvSpPr txBox="1"/>
            <p:nvPr/>
          </p:nvSpPr>
          <p:spPr>
            <a:xfrm>
              <a:off x="1486750" y="1278425"/>
              <a:ext cx="2802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x</a:t>
              </a:r>
              <a:r>
                <a:rPr lang="en">
                  <a:latin typeface="Lato"/>
                  <a:ea typeface="Lato"/>
                  <a:cs typeface="Lato"/>
                  <a:sym typeface="Lato"/>
                </a:rPr>
                <a:t> </a:t>
              </a:r>
              <a:endParaRPr>
                <a:latin typeface="Lato"/>
                <a:ea typeface="Lato"/>
                <a:cs typeface="Lato"/>
                <a:sym typeface="Lato"/>
              </a:endParaRPr>
            </a:p>
          </p:txBody>
        </p:sp>
        <p:sp>
          <p:nvSpPr>
            <p:cNvPr id="140" name="Google Shape;140;p18"/>
            <p:cNvSpPr txBox="1"/>
            <p:nvPr/>
          </p:nvSpPr>
          <p:spPr>
            <a:xfrm>
              <a:off x="1486750" y="2192825"/>
              <a:ext cx="8049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ReLU</a:t>
              </a:r>
              <a:r>
                <a:rPr lang="en">
                  <a:latin typeface="Lato"/>
                  <a:ea typeface="Lato"/>
                  <a:cs typeface="Lato"/>
                  <a:sym typeface="Lato"/>
                </a:rPr>
                <a:t> </a:t>
              </a:r>
              <a:endParaRPr>
                <a:latin typeface="Lato"/>
                <a:ea typeface="Lato"/>
                <a:cs typeface="Lato"/>
                <a:sym typeface="Lato"/>
              </a:endParaRPr>
            </a:p>
          </p:txBody>
        </p:sp>
        <p:sp>
          <p:nvSpPr>
            <p:cNvPr id="141" name="Google Shape;141;p18"/>
            <p:cNvSpPr/>
            <p:nvPr/>
          </p:nvSpPr>
          <p:spPr>
            <a:xfrm>
              <a:off x="1371225" y="3548450"/>
              <a:ext cx="240900" cy="240900"/>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1836900" y="1354625"/>
              <a:ext cx="714000" cy="2496600"/>
            </a:xfrm>
            <a:prstGeom prst="curvedLef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txBox="1"/>
            <p:nvPr/>
          </p:nvSpPr>
          <p:spPr>
            <a:xfrm>
              <a:off x="681850" y="3826150"/>
              <a:ext cx="8049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ReLU </a:t>
              </a:r>
              <a:endParaRPr>
                <a:latin typeface="Lato"/>
                <a:ea typeface="Lato"/>
                <a:cs typeface="Lato"/>
                <a:sym typeface="Lato"/>
              </a:endParaRPr>
            </a:p>
          </p:txBody>
        </p:sp>
        <p:cxnSp>
          <p:nvCxnSpPr>
            <p:cNvPr id="144" name="Google Shape;144;p18"/>
            <p:cNvCxnSpPr/>
            <p:nvPr/>
          </p:nvCxnSpPr>
          <p:spPr>
            <a:xfrm>
              <a:off x="1486750" y="3805900"/>
              <a:ext cx="0" cy="395700"/>
            </a:xfrm>
            <a:prstGeom prst="straightConnector1">
              <a:avLst/>
            </a:prstGeom>
            <a:noFill/>
            <a:ln cap="flat" cmpd="sng" w="9525">
              <a:solidFill>
                <a:schemeClr val="dk2"/>
              </a:solidFill>
              <a:prstDash val="solid"/>
              <a:round/>
              <a:headEnd len="med" w="med" type="none"/>
              <a:tailEnd len="med" w="med" type="triangle"/>
            </a:ln>
          </p:spPr>
        </p:cxnSp>
        <p:sp>
          <p:nvSpPr>
            <p:cNvPr id="145" name="Google Shape;145;p18"/>
            <p:cNvSpPr txBox="1"/>
            <p:nvPr/>
          </p:nvSpPr>
          <p:spPr>
            <a:xfrm>
              <a:off x="2550900" y="2379625"/>
              <a:ext cx="8049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Identity</a:t>
              </a:r>
              <a:r>
                <a:rPr lang="en">
                  <a:latin typeface="Lato"/>
                  <a:ea typeface="Lato"/>
                  <a:cs typeface="Lato"/>
                  <a:sym typeface="Lato"/>
                </a:rPr>
                <a:t> </a:t>
              </a:r>
              <a:endParaRPr>
                <a:latin typeface="Lato"/>
                <a:ea typeface="Lato"/>
                <a:cs typeface="Lato"/>
                <a:sym typeface="Lato"/>
              </a:endParaRPr>
            </a:p>
          </p:txBody>
        </p:sp>
        <p:sp>
          <p:nvSpPr>
            <p:cNvPr id="146" name="Google Shape;146;p18"/>
            <p:cNvSpPr txBox="1"/>
            <p:nvPr/>
          </p:nvSpPr>
          <p:spPr>
            <a:xfrm>
              <a:off x="28150" y="2241613"/>
              <a:ext cx="8049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F(x)</a:t>
              </a:r>
              <a:endParaRPr>
                <a:latin typeface="Lato"/>
                <a:ea typeface="Lato"/>
                <a:cs typeface="Lato"/>
                <a:sym typeface="Lato"/>
              </a:endParaRPr>
            </a:p>
          </p:txBody>
        </p:sp>
        <p:sp>
          <p:nvSpPr>
            <p:cNvPr id="147" name="Google Shape;147;p18"/>
            <p:cNvSpPr txBox="1"/>
            <p:nvPr/>
          </p:nvSpPr>
          <p:spPr>
            <a:xfrm>
              <a:off x="-23450" y="3156013"/>
              <a:ext cx="8049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F(x)+x</a:t>
              </a:r>
              <a:endParaRPr>
                <a:latin typeface="Lato"/>
                <a:ea typeface="Lato"/>
                <a:cs typeface="Lato"/>
                <a:sym typeface="Lato"/>
              </a:endParaRPr>
            </a:p>
          </p:txBody>
        </p:sp>
      </p:grpSp>
      <p:sp>
        <p:nvSpPr>
          <p:cNvPr id="148" name="Google Shape;148;p18"/>
          <p:cNvSpPr/>
          <p:nvPr/>
        </p:nvSpPr>
        <p:spPr>
          <a:xfrm>
            <a:off x="5598150" y="1560450"/>
            <a:ext cx="2460000" cy="452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txBox="1"/>
          <p:nvPr/>
        </p:nvSpPr>
        <p:spPr>
          <a:xfrm>
            <a:off x="6444800" y="1030925"/>
            <a:ext cx="7140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Image</a:t>
            </a:r>
            <a:r>
              <a:rPr lang="en">
                <a:latin typeface="Lato"/>
                <a:ea typeface="Lato"/>
                <a:cs typeface="Lato"/>
                <a:sym typeface="Lato"/>
              </a:rPr>
              <a:t> </a:t>
            </a:r>
            <a:endParaRPr>
              <a:latin typeface="Lato"/>
              <a:ea typeface="Lato"/>
              <a:cs typeface="Lato"/>
              <a:sym typeface="Lato"/>
            </a:endParaRPr>
          </a:p>
        </p:txBody>
      </p:sp>
      <p:cxnSp>
        <p:nvCxnSpPr>
          <p:cNvPr id="150" name="Google Shape;150;p18"/>
          <p:cNvCxnSpPr/>
          <p:nvPr/>
        </p:nvCxnSpPr>
        <p:spPr>
          <a:xfrm>
            <a:off x="6784875" y="1378650"/>
            <a:ext cx="0" cy="180000"/>
          </a:xfrm>
          <a:prstGeom prst="straightConnector1">
            <a:avLst/>
          </a:prstGeom>
          <a:noFill/>
          <a:ln cap="flat" cmpd="sng" w="9525">
            <a:solidFill>
              <a:schemeClr val="dk2"/>
            </a:solidFill>
            <a:prstDash val="solid"/>
            <a:round/>
            <a:headEnd len="med" w="med" type="none"/>
            <a:tailEnd len="med" w="med" type="triangle"/>
          </a:ln>
        </p:spPr>
      </p:cxnSp>
      <p:sp>
        <p:nvSpPr>
          <p:cNvPr id="151" name="Google Shape;151;p18"/>
          <p:cNvSpPr txBox="1"/>
          <p:nvPr/>
        </p:nvSpPr>
        <p:spPr>
          <a:xfrm>
            <a:off x="6136350" y="1593000"/>
            <a:ext cx="1307400" cy="387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Block #1</a:t>
            </a:r>
            <a:endParaRPr>
              <a:latin typeface="Lato"/>
              <a:ea typeface="Lato"/>
              <a:cs typeface="Lato"/>
              <a:sym typeface="Lato"/>
            </a:endParaRPr>
          </a:p>
        </p:txBody>
      </p:sp>
      <p:sp>
        <p:nvSpPr>
          <p:cNvPr id="152" name="Google Shape;152;p18"/>
          <p:cNvSpPr/>
          <p:nvPr/>
        </p:nvSpPr>
        <p:spPr>
          <a:xfrm>
            <a:off x="5598150" y="2170050"/>
            <a:ext cx="2460000" cy="452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8"/>
          <p:cNvCxnSpPr/>
          <p:nvPr/>
        </p:nvCxnSpPr>
        <p:spPr>
          <a:xfrm>
            <a:off x="6784875" y="1988250"/>
            <a:ext cx="0" cy="180000"/>
          </a:xfrm>
          <a:prstGeom prst="straightConnector1">
            <a:avLst/>
          </a:prstGeom>
          <a:noFill/>
          <a:ln cap="flat" cmpd="sng" w="9525">
            <a:solidFill>
              <a:schemeClr val="dk2"/>
            </a:solidFill>
            <a:prstDash val="solid"/>
            <a:round/>
            <a:headEnd len="med" w="med" type="none"/>
            <a:tailEnd len="med" w="med" type="triangle"/>
          </a:ln>
        </p:spPr>
      </p:cxnSp>
      <p:sp>
        <p:nvSpPr>
          <p:cNvPr id="154" name="Google Shape;154;p18"/>
          <p:cNvSpPr txBox="1"/>
          <p:nvPr/>
        </p:nvSpPr>
        <p:spPr>
          <a:xfrm>
            <a:off x="6136350" y="2202600"/>
            <a:ext cx="1307400" cy="387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Block #2</a:t>
            </a:r>
            <a:endParaRPr>
              <a:latin typeface="Lato"/>
              <a:ea typeface="Lato"/>
              <a:cs typeface="Lato"/>
              <a:sym typeface="Lato"/>
            </a:endParaRPr>
          </a:p>
        </p:txBody>
      </p:sp>
      <p:cxnSp>
        <p:nvCxnSpPr>
          <p:cNvPr id="155" name="Google Shape;155;p18"/>
          <p:cNvCxnSpPr/>
          <p:nvPr/>
        </p:nvCxnSpPr>
        <p:spPr>
          <a:xfrm>
            <a:off x="6784875" y="2978850"/>
            <a:ext cx="0" cy="180000"/>
          </a:xfrm>
          <a:prstGeom prst="straightConnector1">
            <a:avLst/>
          </a:prstGeom>
          <a:noFill/>
          <a:ln cap="flat" cmpd="sng" w="9525">
            <a:solidFill>
              <a:schemeClr val="dk2"/>
            </a:solidFill>
            <a:prstDash val="solid"/>
            <a:round/>
            <a:headEnd len="med" w="med" type="none"/>
            <a:tailEnd len="med" w="med" type="triangle"/>
          </a:ln>
        </p:spPr>
      </p:cxnSp>
      <p:sp>
        <p:nvSpPr>
          <p:cNvPr id="156" name="Google Shape;156;p18"/>
          <p:cNvSpPr/>
          <p:nvPr/>
        </p:nvSpPr>
        <p:spPr>
          <a:xfrm>
            <a:off x="5598150" y="3160650"/>
            <a:ext cx="2460000" cy="452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txBox="1"/>
          <p:nvPr/>
        </p:nvSpPr>
        <p:spPr>
          <a:xfrm>
            <a:off x="6136350" y="3193200"/>
            <a:ext cx="1307400" cy="387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Block #34</a:t>
            </a:r>
            <a:endParaRPr>
              <a:latin typeface="Lato"/>
              <a:ea typeface="Lato"/>
              <a:cs typeface="Lato"/>
              <a:sym typeface="Lato"/>
            </a:endParaRPr>
          </a:p>
        </p:txBody>
      </p:sp>
      <p:cxnSp>
        <p:nvCxnSpPr>
          <p:cNvPr id="158" name="Google Shape;158;p18"/>
          <p:cNvCxnSpPr/>
          <p:nvPr/>
        </p:nvCxnSpPr>
        <p:spPr>
          <a:xfrm>
            <a:off x="6784875" y="2597850"/>
            <a:ext cx="0" cy="180000"/>
          </a:xfrm>
          <a:prstGeom prst="straightConnector1">
            <a:avLst/>
          </a:prstGeom>
          <a:noFill/>
          <a:ln cap="flat" cmpd="sng" w="9525">
            <a:solidFill>
              <a:schemeClr val="dk2"/>
            </a:solidFill>
            <a:prstDash val="solid"/>
            <a:round/>
            <a:headEnd len="med" w="med" type="none"/>
            <a:tailEnd len="med" w="med" type="triangle"/>
          </a:ln>
        </p:spPr>
      </p:cxnSp>
      <p:sp>
        <p:nvSpPr>
          <p:cNvPr id="159" name="Google Shape;159;p18"/>
          <p:cNvSpPr txBox="1"/>
          <p:nvPr/>
        </p:nvSpPr>
        <p:spPr>
          <a:xfrm>
            <a:off x="6517350" y="2659800"/>
            <a:ext cx="646200" cy="387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t>
            </a:r>
            <a:endParaRPr>
              <a:latin typeface="Lato"/>
              <a:ea typeface="Lato"/>
              <a:cs typeface="Lato"/>
              <a:sym typeface="Lato"/>
            </a:endParaRPr>
          </a:p>
        </p:txBody>
      </p:sp>
      <p:sp>
        <p:nvSpPr>
          <p:cNvPr id="160" name="Google Shape;160;p18"/>
          <p:cNvSpPr txBox="1"/>
          <p:nvPr/>
        </p:nvSpPr>
        <p:spPr>
          <a:xfrm>
            <a:off x="6186750" y="3657138"/>
            <a:ext cx="1307400" cy="387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Average Pool</a:t>
            </a:r>
            <a:endParaRPr>
              <a:latin typeface="Lato"/>
              <a:ea typeface="Lato"/>
              <a:cs typeface="Lato"/>
              <a:sym typeface="Lato"/>
            </a:endParaRPr>
          </a:p>
        </p:txBody>
      </p:sp>
      <p:cxnSp>
        <p:nvCxnSpPr>
          <p:cNvPr id="161" name="Google Shape;161;p18"/>
          <p:cNvCxnSpPr/>
          <p:nvPr/>
        </p:nvCxnSpPr>
        <p:spPr>
          <a:xfrm>
            <a:off x="6784875" y="3588450"/>
            <a:ext cx="0" cy="180000"/>
          </a:xfrm>
          <a:prstGeom prst="straightConnector1">
            <a:avLst/>
          </a:prstGeom>
          <a:noFill/>
          <a:ln cap="flat" cmpd="sng" w="9525">
            <a:solidFill>
              <a:schemeClr val="dk2"/>
            </a:solidFill>
            <a:prstDash val="solid"/>
            <a:round/>
            <a:headEnd len="med" w="med" type="none"/>
            <a:tailEnd len="med" w="med" type="triangle"/>
          </a:ln>
        </p:spPr>
      </p:cxnSp>
      <p:sp>
        <p:nvSpPr>
          <p:cNvPr id="162" name="Google Shape;162;p18"/>
          <p:cNvSpPr txBox="1"/>
          <p:nvPr/>
        </p:nvSpPr>
        <p:spPr>
          <a:xfrm>
            <a:off x="6415350" y="4038150"/>
            <a:ext cx="866100" cy="387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Output</a:t>
            </a:r>
            <a:endParaRPr>
              <a:latin typeface="Lato"/>
              <a:ea typeface="Lato"/>
              <a:cs typeface="Lato"/>
              <a:sym typeface="Lato"/>
            </a:endParaRPr>
          </a:p>
        </p:txBody>
      </p:sp>
      <p:cxnSp>
        <p:nvCxnSpPr>
          <p:cNvPr id="163" name="Google Shape;163;p18"/>
          <p:cNvCxnSpPr/>
          <p:nvPr/>
        </p:nvCxnSpPr>
        <p:spPr>
          <a:xfrm>
            <a:off x="6784875" y="3969450"/>
            <a:ext cx="0" cy="180000"/>
          </a:xfrm>
          <a:prstGeom prst="straightConnector1">
            <a:avLst/>
          </a:prstGeom>
          <a:noFill/>
          <a:ln cap="flat" cmpd="sng" w="9525">
            <a:solidFill>
              <a:schemeClr val="dk2"/>
            </a:solidFill>
            <a:prstDash val="solid"/>
            <a:round/>
            <a:headEnd len="med" w="med" type="none"/>
            <a:tailEnd len="med" w="med" type="triangle"/>
          </a:ln>
        </p:spPr>
      </p:cxnSp>
      <p:sp>
        <p:nvSpPr>
          <p:cNvPr id="164" name="Google Shape;164;p18"/>
          <p:cNvSpPr/>
          <p:nvPr/>
        </p:nvSpPr>
        <p:spPr>
          <a:xfrm>
            <a:off x="3553075" y="2296200"/>
            <a:ext cx="1856700" cy="118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19"/>
          <p:cNvSpPr txBox="1"/>
          <p:nvPr>
            <p:ph type="title"/>
          </p:nvPr>
        </p:nvSpPr>
        <p:spPr>
          <a:xfrm>
            <a:off x="727800" y="615975"/>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Structure</a:t>
            </a:r>
            <a:endParaRPr/>
          </a:p>
        </p:txBody>
      </p:sp>
      <p:sp>
        <p:nvSpPr>
          <p:cNvPr id="170" name="Google Shape;170;p19"/>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71" name="Google Shape;171;p19"/>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2" name="Google Shape;172;p19"/>
          <p:cNvPicPr preferRelativeResize="0"/>
          <p:nvPr/>
        </p:nvPicPr>
        <p:blipFill>
          <a:blip r:embed="rId3">
            <a:alphaModFix/>
          </a:blip>
          <a:stretch>
            <a:fillRect/>
          </a:stretch>
        </p:blipFill>
        <p:spPr>
          <a:xfrm>
            <a:off x="496525" y="531725"/>
            <a:ext cx="7015573" cy="4611776"/>
          </a:xfrm>
          <a:prstGeom prst="rect">
            <a:avLst/>
          </a:prstGeom>
          <a:noFill/>
          <a:ln>
            <a:noFill/>
          </a:ln>
        </p:spPr>
      </p:pic>
      <p:sp>
        <p:nvSpPr>
          <p:cNvPr id="173" name="Google Shape;173;p19"/>
          <p:cNvSpPr txBox="1"/>
          <p:nvPr/>
        </p:nvSpPr>
        <p:spPr>
          <a:xfrm>
            <a:off x="5126027" y="3573675"/>
            <a:ext cx="3542400" cy="66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50"/>
              <a:t>Pretrained Resnet </a:t>
            </a:r>
            <a:r>
              <a:rPr lang="en" sz="1750"/>
              <a:t>Architecture*</a:t>
            </a:r>
            <a:endParaRPr/>
          </a:p>
        </p:txBody>
      </p:sp>
      <p:sp>
        <p:nvSpPr>
          <p:cNvPr id="174" name="Google Shape;174;p19"/>
          <p:cNvSpPr txBox="1"/>
          <p:nvPr/>
        </p:nvSpPr>
        <p:spPr>
          <a:xfrm>
            <a:off x="6440000" y="4339975"/>
            <a:ext cx="23049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222222"/>
                </a:solidFill>
                <a:highlight>
                  <a:srgbClr val="FFFFFF"/>
                </a:highlight>
              </a:rPr>
              <a:t>*He, Kaiming, et al. "Deep residual learning for image recognition."</a:t>
            </a:r>
            <a:endParaRPr sz="1000">
              <a:solidFill>
                <a:srgbClr val="222222"/>
              </a:solidFill>
              <a:highlight>
                <a:srgbClr val="FFFFFF"/>
              </a:highlight>
            </a:endParaRPr>
          </a:p>
          <a:p>
            <a:pPr indent="0" lvl="0" marL="0" rtl="0" algn="l">
              <a:spcBef>
                <a:spcPts val="0"/>
              </a:spcBef>
              <a:spcAft>
                <a:spcPts val="0"/>
              </a:spcAft>
              <a:buNone/>
            </a:pPr>
            <a:r>
              <a:t/>
            </a:r>
            <a:endParaRPr sz="1000">
              <a:solidFill>
                <a:srgbClr val="222222"/>
              </a:solidFill>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pic>
        <p:nvPicPr>
          <p:cNvPr id="179" name="Google Shape;179;p20"/>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180" name="Google Shape;180;p20"/>
          <p:cNvSpPr txBox="1"/>
          <p:nvPr>
            <p:ph type="title"/>
          </p:nvPr>
        </p:nvSpPr>
        <p:spPr>
          <a:xfrm>
            <a:off x="727800" y="5919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 -- </a:t>
            </a:r>
            <a:r>
              <a:rPr lang="en" sz="2400"/>
              <a:t>Siamese Network</a:t>
            </a:r>
            <a:endParaRPr sz="2400"/>
          </a:p>
        </p:txBody>
      </p:sp>
      <p:pic>
        <p:nvPicPr>
          <p:cNvPr id="181" name="Google Shape;181;p20"/>
          <p:cNvPicPr preferRelativeResize="0"/>
          <p:nvPr/>
        </p:nvPicPr>
        <p:blipFill>
          <a:blip r:embed="rId4">
            <a:alphaModFix/>
          </a:blip>
          <a:stretch>
            <a:fillRect/>
          </a:stretch>
        </p:blipFill>
        <p:spPr>
          <a:xfrm>
            <a:off x="5811375" y="1222250"/>
            <a:ext cx="2884855" cy="3711549"/>
          </a:xfrm>
          <a:prstGeom prst="rect">
            <a:avLst/>
          </a:prstGeom>
          <a:noFill/>
          <a:ln>
            <a:noFill/>
          </a:ln>
        </p:spPr>
      </p:pic>
      <p:sp>
        <p:nvSpPr>
          <p:cNvPr id="182" name="Google Shape;182;p20"/>
          <p:cNvSpPr txBox="1"/>
          <p:nvPr/>
        </p:nvSpPr>
        <p:spPr>
          <a:xfrm>
            <a:off x="469675" y="1523575"/>
            <a:ext cx="4776900" cy="29097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Font typeface="Lato"/>
              <a:buChar char="-"/>
            </a:pPr>
            <a:r>
              <a:rPr b="1" lang="en">
                <a:latin typeface="Lato"/>
                <a:ea typeface="Lato"/>
                <a:cs typeface="Lato"/>
                <a:sym typeface="Lato"/>
              </a:rPr>
              <a:t>Siamese network: </a:t>
            </a:r>
            <a:r>
              <a:rPr lang="en">
                <a:highlight>
                  <a:srgbClr val="FFFFFF"/>
                </a:highlight>
                <a:latin typeface="Lato"/>
                <a:ea typeface="Lato"/>
                <a:cs typeface="Lato"/>
                <a:sym typeface="Lato"/>
              </a:rPr>
              <a:t>consists of two identical neural networks, each taking one of the two input images. The last layers of the two networks are then fed to a contrastive loss function , which calculates the similarity between the two images. </a:t>
            </a:r>
            <a:endParaRPr>
              <a:highlight>
                <a:srgbClr val="FFFFFF"/>
              </a:highlight>
              <a:latin typeface="Lato"/>
              <a:ea typeface="Lato"/>
              <a:cs typeface="Lato"/>
              <a:sym typeface="Lato"/>
            </a:endParaRPr>
          </a:p>
          <a:p>
            <a:pPr indent="0" lvl="0" marL="457200" rtl="0" algn="l">
              <a:lnSpc>
                <a:spcPct val="150000"/>
              </a:lnSpc>
              <a:spcBef>
                <a:spcPts val="0"/>
              </a:spcBef>
              <a:spcAft>
                <a:spcPts val="0"/>
              </a:spcAft>
              <a:buNone/>
            </a:pPr>
            <a:r>
              <a:t/>
            </a:r>
            <a:endParaRPr>
              <a:highlight>
                <a:srgbClr val="FFFFFF"/>
              </a:highlight>
              <a:latin typeface="Lato"/>
              <a:ea typeface="Lato"/>
              <a:cs typeface="Lato"/>
              <a:sym typeface="Lato"/>
            </a:endParaRPr>
          </a:p>
          <a:p>
            <a:pPr indent="-317500" lvl="0" marL="457200" rtl="0" algn="l">
              <a:lnSpc>
                <a:spcPct val="150000"/>
              </a:lnSpc>
              <a:spcBef>
                <a:spcPts val="0"/>
              </a:spcBef>
              <a:spcAft>
                <a:spcPts val="0"/>
              </a:spcAft>
              <a:buClr>
                <a:srgbClr val="222222"/>
              </a:buClr>
              <a:buSzPts val="1400"/>
              <a:buFont typeface="Lato"/>
              <a:buChar char="-"/>
            </a:pPr>
            <a:r>
              <a:rPr b="1" lang="en">
                <a:solidFill>
                  <a:srgbClr val="222222"/>
                </a:solidFill>
                <a:highlight>
                  <a:srgbClr val="FFFFFF"/>
                </a:highlight>
                <a:latin typeface="Lato"/>
                <a:ea typeface="Lato"/>
                <a:cs typeface="Lato"/>
                <a:sym typeface="Lato"/>
              </a:rPr>
              <a:t>Advantages: </a:t>
            </a:r>
            <a:endParaRPr b="1">
              <a:solidFill>
                <a:srgbClr val="222222"/>
              </a:solidFill>
              <a:highlight>
                <a:srgbClr val="FFFFFF"/>
              </a:highlight>
              <a:latin typeface="Lato"/>
              <a:ea typeface="Lato"/>
              <a:cs typeface="Lato"/>
              <a:sym typeface="Lato"/>
            </a:endParaRPr>
          </a:p>
          <a:p>
            <a:pPr indent="-317500" lvl="1" marL="914400" rtl="0" algn="l">
              <a:lnSpc>
                <a:spcPct val="150000"/>
              </a:lnSpc>
              <a:spcBef>
                <a:spcPts val="0"/>
              </a:spcBef>
              <a:spcAft>
                <a:spcPts val="0"/>
              </a:spcAft>
              <a:buClr>
                <a:srgbClr val="222222"/>
              </a:buClr>
              <a:buSzPts val="1400"/>
              <a:buFont typeface="Lato"/>
              <a:buChar char="-"/>
            </a:pPr>
            <a:r>
              <a:rPr b="1" lang="en">
                <a:solidFill>
                  <a:srgbClr val="222222"/>
                </a:solidFill>
                <a:highlight>
                  <a:srgbClr val="FFFFFF"/>
                </a:highlight>
                <a:latin typeface="Lato"/>
                <a:ea typeface="Lato"/>
                <a:cs typeface="Lato"/>
                <a:sym typeface="Lato"/>
              </a:rPr>
              <a:t>improve accuracy </a:t>
            </a:r>
            <a:r>
              <a:rPr lang="en">
                <a:solidFill>
                  <a:srgbClr val="222222"/>
                </a:solidFill>
                <a:highlight>
                  <a:srgbClr val="FFFFFF"/>
                </a:highlight>
                <a:latin typeface="Lato"/>
                <a:ea typeface="Lato"/>
                <a:cs typeface="Lato"/>
                <a:sym typeface="Lato"/>
              </a:rPr>
              <a:t>when data is insufficient</a:t>
            </a:r>
            <a:endParaRPr>
              <a:solidFill>
                <a:srgbClr val="222222"/>
              </a:solidFill>
              <a:highlight>
                <a:srgbClr val="FFFFFF"/>
              </a:highlight>
              <a:latin typeface="Lato"/>
              <a:ea typeface="Lato"/>
              <a:cs typeface="Lato"/>
              <a:sym typeface="Lato"/>
            </a:endParaRPr>
          </a:p>
          <a:p>
            <a:pPr indent="-317500" lvl="1" marL="914400" rtl="0" algn="l">
              <a:lnSpc>
                <a:spcPct val="150000"/>
              </a:lnSpc>
              <a:spcBef>
                <a:spcPts val="0"/>
              </a:spcBef>
              <a:spcAft>
                <a:spcPts val="0"/>
              </a:spcAft>
              <a:buClr>
                <a:srgbClr val="222222"/>
              </a:buClr>
              <a:buSzPts val="1400"/>
              <a:buFont typeface="Lato"/>
              <a:buChar char="-"/>
            </a:pPr>
            <a:r>
              <a:rPr b="1" lang="en">
                <a:solidFill>
                  <a:srgbClr val="333333"/>
                </a:solidFill>
                <a:latin typeface="Lato"/>
                <a:ea typeface="Lato"/>
                <a:cs typeface="Lato"/>
                <a:sym typeface="Lato"/>
              </a:rPr>
              <a:t>fewer parameters</a:t>
            </a:r>
            <a:r>
              <a:rPr lang="en">
                <a:solidFill>
                  <a:srgbClr val="333333"/>
                </a:solidFill>
                <a:latin typeface="Lato"/>
                <a:ea typeface="Lato"/>
                <a:cs typeface="Lato"/>
                <a:sym typeface="Lato"/>
              </a:rPr>
              <a:t> to train for</a:t>
            </a:r>
            <a:endParaRPr>
              <a:solidFill>
                <a:srgbClr val="222222"/>
              </a:solidFill>
              <a:highlight>
                <a:srgbClr val="FFFFFF"/>
              </a:highlight>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pic>
        <p:nvPicPr>
          <p:cNvPr id="187" name="Google Shape;187;p21"/>
          <p:cNvPicPr preferRelativeResize="0"/>
          <p:nvPr/>
        </p:nvPicPr>
        <p:blipFill>
          <a:blip r:embed="rId3">
            <a:alphaModFix/>
          </a:blip>
          <a:stretch>
            <a:fillRect/>
          </a:stretch>
        </p:blipFill>
        <p:spPr>
          <a:xfrm>
            <a:off x="76200" y="11725"/>
            <a:ext cx="1856701" cy="580226"/>
          </a:xfrm>
          <a:prstGeom prst="rect">
            <a:avLst/>
          </a:prstGeom>
          <a:noFill/>
          <a:ln>
            <a:noFill/>
          </a:ln>
        </p:spPr>
      </p:pic>
      <p:sp>
        <p:nvSpPr>
          <p:cNvPr id="188" name="Google Shape;188;p21"/>
          <p:cNvSpPr txBox="1"/>
          <p:nvPr>
            <p:ph type="title"/>
          </p:nvPr>
        </p:nvSpPr>
        <p:spPr>
          <a:xfrm>
            <a:off x="727800" y="5919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 </a:t>
            </a:r>
            <a:r>
              <a:rPr lang="en" sz="2400"/>
              <a:t>CNN Architecture</a:t>
            </a:r>
            <a:endParaRPr sz="2400"/>
          </a:p>
        </p:txBody>
      </p:sp>
      <p:pic>
        <p:nvPicPr>
          <p:cNvPr id="189" name="Google Shape;189;p21"/>
          <p:cNvPicPr preferRelativeResize="0"/>
          <p:nvPr/>
        </p:nvPicPr>
        <p:blipFill>
          <a:blip r:embed="rId4">
            <a:alphaModFix/>
          </a:blip>
          <a:stretch>
            <a:fillRect/>
          </a:stretch>
        </p:blipFill>
        <p:spPr>
          <a:xfrm>
            <a:off x="152400" y="1508150"/>
            <a:ext cx="8839199" cy="2719754"/>
          </a:xfrm>
          <a:prstGeom prst="rect">
            <a:avLst/>
          </a:prstGeom>
          <a:noFill/>
          <a:ln>
            <a:noFill/>
          </a:ln>
        </p:spPr>
      </p:pic>
      <p:sp>
        <p:nvSpPr>
          <p:cNvPr id="190" name="Google Shape;190;p21"/>
          <p:cNvSpPr txBox="1"/>
          <p:nvPr/>
        </p:nvSpPr>
        <p:spPr>
          <a:xfrm>
            <a:off x="304575" y="4813550"/>
            <a:ext cx="51774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*By Aphex34 - Own work, CC BY-SA 4.0, https://commons.wikimedia.org/w/index.php?curid=45679374</a:t>
            </a:r>
            <a:endParaRPr sz="8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